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8" r:id="rId3"/>
    <p:sldId id="259" r:id="rId4"/>
    <p:sldId id="260" r:id="rId5"/>
    <p:sldId id="261" r:id="rId6"/>
    <p:sldId id="262" r:id="rId7"/>
    <p:sldId id="263" r:id="rId8"/>
    <p:sldId id="266" r:id="rId9"/>
    <p:sldId id="267" r:id="rId10"/>
    <p:sldId id="268" r:id="rId11"/>
    <p:sldId id="265" r:id="rId12"/>
    <p:sldId id="269" r:id="rId13"/>
    <p:sldId id="270" r:id="rId14"/>
    <p:sldId id="271" r:id="rId15"/>
    <p:sldId id="272" r:id="rId16"/>
    <p:sldId id="273" r:id="rId17"/>
    <p:sldId id="274" r:id="rId18"/>
    <p:sldId id="275" r:id="rId19"/>
    <p:sldId id="276" r:id="rId20"/>
    <p:sldId id="282" r:id="rId21"/>
    <p:sldId id="283" r:id="rId22"/>
    <p:sldId id="284" r:id="rId23"/>
    <p:sldId id="285" r:id="rId24"/>
    <p:sldId id="286" r:id="rId25"/>
    <p:sldId id="287" r:id="rId26"/>
    <p:sldId id="288" r:id="rId27"/>
    <p:sldId id="289" r:id="rId28"/>
    <p:sldId id="290" r:id="rId29"/>
    <p:sldId id="291" r:id="rId30"/>
    <p:sldId id="292" r:id="rId31"/>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AC8F-5143-7A60-C893-F8E31C2B83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F96DB-CC7C-3BA8-357B-5E8D5F7514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5628D8-BA09-4EC6-F205-CC775B65D3B1}"/>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5" name="Footer Placeholder 4">
            <a:extLst>
              <a:ext uri="{FF2B5EF4-FFF2-40B4-BE49-F238E27FC236}">
                <a16:creationId xmlns:a16="http://schemas.microsoft.com/office/drawing/2014/main" id="{36F897D3-0A60-A479-458D-EEEB5B2EC161}"/>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CD1C0CEA-8DCD-ECDA-3EFE-D7CFD8DCB60F}"/>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184897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5CC2-DA83-0F56-3CC0-1AEE405A06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BB2CE9-DDC3-A8EC-F141-CC63CAB922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33B2A-396F-182A-C3A6-30DB7D5FA48A}"/>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5" name="Footer Placeholder 4">
            <a:extLst>
              <a:ext uri="{FF2B5EF4-FFF2-40B4-BE49-F238E27FC236}">
                <a16:creationId xmlns:a16="http://schemas.microsoft.com/office/drawing/2014/main" id="{7FB810D4-C849-4E8E-72C7-F411634ACA02}"/>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881C0E4F-EF6F-40FA-0431-2ABC860F5436}"/>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230707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D9406F-2605-5201-802C-34027EA5006F}"/>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276DB5-ACB2-5AAA-21A5-1A3DC53CA48B}"/>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78D7D-F074-B5E9-1757-674B56DFEAEC}"/>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5" name="Footer Placeholder 4">
            <a:extLst>
              <a:ext uri="{FF2B5EF4-FFF2-40B4-BE49-F238E27FC236}">
                <a16:creationId xmlns:a16="http://schemas.microsoft.com/office/drawing/2014/main" id="{2802A130-3A20-C0F0-E429-A0E9642E1EE1}"/>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B3A33FC2-198C-5760-74C8-426A3B4E85A6}"/>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86046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44A8-F945-7251-23BB-6826764C94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A31A4-9C33-D4F1-8D07-ED88B9BEE3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0E0E-093F-8C1C-F384-DC110F807DFB}"/>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5" name="Footer Placeholder 4">
            <a:extLst>
              <a:ext uri="{FF2B5EF4-FFF2-40B4-BE49-F238E27FC236}">
                <a16:creationId xmlns:a16="http://schemas.microsoft.com/office/drawing/2014/main" id="{22DF94F5-81DA-5935-6F2C-2C69880646F5}"/>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E7E2E76E-1B8E-F358-C0E3-A02DFD5B42EB}"/>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1603914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ADA3-352C-31D3-969A-4B564BA9A707}"/>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5CFDC-692C-3792-73EA-976EDE0DF851}"/>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8221D943-11A2-A555-05B5-17E8B97D96A4}"/>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5" name="Footer Placeholder 4">
            <a:extLst>
              <a:ext uri="{FF2B5EF4-FFF2-40B4-BE49-F238E27FC236}">
                <a16:creationId xmlns:a16="http://schemas.microsoft.com/office/drawing/2014/main" id="{1E54D3CC-50C0-0039-3EA4-16BA14944535}"/>
              </a:ext>
            </a:extLst>
          </p:cNvPr>
          <p:cNvSpPr>
            <a:spLocks noGrp="1"/>
          </p:cNvSpPr>
          <p:nvPr>
            <p:ph type="ftr" sz="quarter" idx="11"/>
          </p:nvPr>
        </p:nvSpPr>
        <p:spPr/>
        <p:txBody>
          <a:bodyPr/>
          <a:lstStyle>
            <a:lvl1pPr>
              <a:defRPr/>
            </a:lvl1pPr>
          </a:lstStyle>
          <a:p>
            <a:endParaRPr lang="en-US"/>
          </a:p>
        </p:txBody>
      </p:sp>
      <p:sp>
        <p:nvSpPr>
          <p:cNvPr id="6" name="Slide Number Placeholder 5">
            <a:extLst>
              <a:ext uri="{FF2B5EF4-FFF2-40B4-BE49-F238E27FC236}">
                <a16:creationId xmlns:a16="http://schemas.microsoft.com/office/drawing/2014/main" id="{A708ED6B-AC64-B577-018F-4FC9619DD539}"/>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317076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29DF-85C5-2B37-51AD-2E88DCF99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5DD949-C06A-7138-972C-77D3BE3AEE82}"/>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0F330-437B-3D33-12C4-B3B1BB8C1F6D}"/>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7310-9453-C699-4369-336A6F8BB987}"/>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6" name="Footer Placeholder 5">
            <a:extLst>
              <a:ext uri="{FF2B5EF4-FFF2-40B4-BE49-F238E27FC236}">
                <a16:creationId xmlns:a16="http://schemas.microsoft.com/office/drawing/2014/main" id="{F5A09D65-5C91-645A-810D-8C056779ECAD}"/>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B01D095C-7CCC-A9EE-7048-3148DE264C48}"/>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342093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25D27-8FE5-E9D2-ADE5-2B32B464B081}"/>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9975D8-0242-9C47-7371-C98AFAE423C9}"/>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A4CDD2-9737-D281-1ACD-BFD670DEF2F3}"/>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95DD5C-39E0-DF4C-D2C6-0BCB332A4DF2}"/>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34D8FD-D02B-0E7E-0082-57EB01D26465}"/>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34D5CF-ABB3-A5DC-975D-CB7D36197855}"/>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8" name="Footer Placeholder 7">
            <a:extLst>
              <a:ext uri="{FF2B5EF4-FFF2-40B4-BE49-F238E27FC236}">
                <a16:creationId xmlns:a16="http://schemas.microsoft.com/office/drawing/2014/main" id="{10DDF56C-DA2E-5453-4F1D-58F5D739F885}"/>
              </a:ext>
            </a:extLst>
          </p:cNvPr>
          <p:cNvSpPr>
            <a:spLocks noGrp="1"/>
          </p:cNvSpPr>
          <p:nvPr>
            <p:ph type="ftr" sz="quarter" idx="11"/>
          </p:nvPr>
        </p:nvSpPr>
        <p:spPr/>
        <p:txBody>
          <a:bodyPr/>
          <a:lstStyle>
            <a:lvl1pPr>
              <a:defRPr/>
            </a:lvl1pPr>
          </a:lstStyle>
          <a:p>
            <a:endParaRPr lang="en-US"/>
          </a:p>
        </p:txBody>
      </p:sp>
      <p:sp>
        <p:nvSpPr>
          <p:cNvPr id="9" name="Slide Number Placeholder 8">
            <a:extLst>
              <a:ext uri="{FF2B5EF4-FFF2-40B4-BE49-F238E27FC236}">
                <a16:creationId xmlns:a16="http://schemas.microsoft.com/office/drawing/2014/main" id="{6E892AA0-839A-C8D8-72C0-D69FDA7AB090}"/>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1518016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D636-E1FA-D118-BA33-FE90EEAB44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CF8657-292B-13DF-1946-72A8DD1B9592}"/>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4" name="Footer Placeholder 3">
            <a:extLst>
              <a:ext uri="{FF2B5EF4-FFF2-40B4-BE49-F238E27FC236}">
                <a16:creationId xmlns:a16="http://schemas.microsoft.com/office/drawing/2014/main" id="{5F20EB2F-FE1C-8BAE-3794-FC9CDE5A18E3}"/>
              </a:ext>
            </a:extLst>
          </p:cNvPr>
          <p:cNvSpPr>
            <a:spLocks noGrp="1"/>
          </p:cNvSpPr>
          <p:nvPr>
            <p:ph type="ftr" sz="quarter" idx="11"/>
          </p:nvPr>
        </p:nvSpPr>
        <p:spPr/>
        <p:txBody>
          <a:bodyPr/>
          <a:lstStyle>
            <a:lvl1pPr>
              <a:defRPr/>
            </a:lvl1pPr>
          </a:lstStyle>
          <a:p>
            <a:endParaRPr lang="en-US"/>
          </a:p>
        </p:txBody>
      </p:sp>
      <p:sp>
        <p:nvSpPr>
          <p:cNvPr id="5" name="Slide Number Placeholder 4">
            <a:extLst>
              <a:ext uri="{FF2B5EF4-FFF2-40B4-BE49-F238E27FC236}">
                <a16:creationId xmlns:a16="http://schemas.microsoft.com/office/drawing/2014/main" id="{08C255CC-D443-8A67-DC08-2376C6C37356}"/>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417310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3FF34-3E89-73D9-7820-3A456449F120}"/>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3" name="Footer Placeholder 2">
            <a:extLst>
              <a:ext uri="{FF2B5EF4-FFF2-40B4-BE49-F238E27FC236}">
                <a16:creationId xmlns:a16="http://schemas.microsoft.com/office/drawing/2014/main" id="{8F225C9A-3DCB-C37C-2178-BE8D019F93EC}"/>
              </a:ext>
            </a:extLst>
          </p:cNvPr>
          <p:cNvSpPr>
            <a:spLocks noGrp="1"/>
          </p:cNvSpPr>
          <p:nvPr>
            <p:ph type="ftr" sz="quarter" idx="11"/>
          </p:nvPr>
        </p:nvSpPr>
        <p:spPr/>
        <p:txBody>
          <a:bodyPr/>
          <a:lstStyle>
            <a:lvl1pPr>
              <a:defRPr/>
            </a:lvl1pPr>
          </a:lstStyle>
          <a:p>
            <a:endParaRPr lang="en-US"/>
          </a:p>
        </p:txBody>
      </p:sp>
      <p:sp>
        <p:nvSpPr>
          <p:cNvPr id="4" name="Slide Number Placeholder 3">
            <a:extLst>
              <a:ext uri="{FF2B5EF4-FFF2-40B4-BE49-F238E27FC236}">
                <a16:creationId xmlns:a16="http://schemas.microsoft.com/office/drawing/2014/main" id="{1DE076EF-157E-E270-B01E-6F804AD092EB}"/>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80718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F7D3-D9AE-403E-9F7F-F0CF073DF50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C48BDC-DE84-F354-E819-F93FA16BF9BF}"/>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A47816-7B05-ACE5-3281-2929ECD7C1B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AED538-4AF2-AB37-5BB2-4D1EE7FE5A64}"/>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6" name="Footer Placeholder 5">
            <a:extLst>
              <a:ext uri="{FF2B5EF4-FFF2-40B4-BE49-F238E27FC236}">
                <a16:creationId xmlns:a16="http://schemas.microsoft.com/office/drawing/2014/main" id="{C62C733B-A604-C671-B195-21EC702995FF}"/>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ABE2FF1E-A527-C39C-B6C4-C17DD70AFE2D}"/>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3298981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4527A-A31F-0E6A-85E2-B87D31B6B9F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AC4435-D45B-369A-24AC-9BE34B0BAD32}"/>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ED398F4-5914-98AD-22CB-AC172F3707A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047642-1B56-C43E-C0F5-6AF0BB7C55B9}"/>
              </a:ext>
            </a:extLst>
          </p:cNvPr>
          <p:cNvSpPr>
            <a:spLocks noGrp="1"/>
          </p:cNvSpPr>
          <p:nvPr>
            <p:ph type="dt" sz="half" idx="10"/>
          </p:nvPr>
        </p:nvSpPr>
        <p:spPr/>
        <p:txBody>
          <a:bodyPr/>
          <a:lstStyle>
            <a:lvl1pPr>
              <a:defRPr/>
            </a:lvl1pPr>
          </a:lstStyle>
          <a:p>
            <a:fld id="{C3BBA961-F233-CC42-B8E3-A2A248BBBFB4}" type="datetimeFigureOut">
              <a:rPr lang="en-US" smtClean="0"/>
              <a:t>12/1/22</a:t>
            </a:fld>
            <a:endParaRPr lang="en-US"/>
          </a:p>
        </p:txBody>
      </p:sp>
      <p:sp>
        <p:nvSpPr>
          <p:cNvPr id="6" name="Footer Placeholder 5">
            <a:extLst>
              <a:ext uri="{FF2B5EF4-FFF2-40B4-BE49-F238E27FC236}">
                <a16:creationId xmlns:a16="http://schemas.microsoft.com/office/drawing/2014/main" id="{89484383-7965-2E57-2BA2-EF8C346F7E87}"/>
              </a:ext>
            </a:extLst>
          </p:cNvPr>
          <p:cNvSpPr>
            <a:spLocks noGrp="1"/>
          </p:cNvSpPr>
          <p:nvPr>
            <p:ph type="ftr" sz="quarter" idx="11"/>
          </p:nvPr>
        </p:nvSpPr>
        <p:spPr/>
        <p:txBody>
          <a:bodyPr/>
          <a:lstStyle>
            <a:lvl1pPr>
              <a:defRPr/>
            </a:lvl1pPr>
          </a:lstStyle>
          <a:p>
            <a:endParaRPr lang="en-US"/>
          </a:p>
        </p:txBody>
      </p:sp>
      <p:sp>
        <p:nvSpPr>
          <p:cNvPr id="7" name="Slide Number Placeholder 6">
            <a:extLst>
              <a:ext uri="{FF2B5EF4-FFF2-40B4-BE49-F238E27FC236}">
                <a16:creationId xmlns:a16="http://schemas.microsoft.com/office/drawing/2014/main" id="{BE34BDFF-FB50-C34E-822D-24A7608755C1}"/>
              </a:ext>
            </a:extLst>
          </p:cNvPr>
          <p:cNvSpPr>
            <a:spLocks noGrp="1"/>
          </p:cNvSpPr>
          <p:nvPr>
            <p:ph type="sldNum" sz="quarter" idx="12"/>
          </p:nvPr>
        </p:nvSpPr>
        <p:spPr/>
        <p:txBody>
          <a:bodyPr/>
          <a:lstStyle>
            <a:lvl1pPr>
              <a:defRPr/>
            </a:lvl1pPr>
          </a:lstStyle>
          <a:p>
            <a:fld id="{F1C5D313-1743-3340-9DE3-A088F862D9A1}" type="slidenum">
              <a:rPr lang="en-US" smtClean="0"/>
              <a:t>‹#›</a:t>
            </a:fld>
            <a:endParaRPr lang="en-US"/>
          </a:p>
        </p:txBody>
      </p:sp>
    </p:spTree>
    <p:extLst>
      <p:ext uri="{BB962C8B-B14F-4D97-AF65-F5344CB8AC3E}">
        <p14:creationId xmlns:p14="http://schemas.microsoft.com/office/powerpoint/2010/main" val="1943654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BA6FA90-8421-0443-6AC8-AB42273DA150}"/>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1797AC9C-708C-7059-2078-9A8E6C1A4897}"/>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B357FB00-8B99-4AF8-B838-3EA616A89C61}"/>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C3BBA961-F233-CC42-B8E3-A2A248BBBFB4}" type="datetimeFigureOut">
              <a:rPr lang="en-US" smtClean="0"/>
              <a:t>12/1/22</a:t>
            </a:fld>
            <a:endParaRPr lang="en-US"/>
          </a:p>
        </p:txBody>
      </p:sp>
      <p:sp>
        <p:nvSpPr>
          <p:cNvPr id="1029" name="Rectangle 5">
            <a:extLst>
              <a:ext uri="{FF2B5EF4-FFF2-40B4-BE49-F238E27FC236}">
                <a16:creationId xmlns:a16="http://schemas.microsoft.com/office/drawing/2014/main" id="{DBEA8213-54C1-0498-A6B0-B819B3236A37}"/>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a:extLst>
              <a:ext uri="{FF2B5EF4-FFF2-40B4-BE49-F238E27FC236}">
                <a16:creationId xmlns:a16="http://schemas.microsoft.com/office/drawing/2014/main" id="{0AB5E36A-EF07-2FBF-2195-305A0E35BEB3}"/>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F1C5D313-1743-3340-9DE3-A088F862D9A1}" type="slidenum">
              <a:rPr lang="en-US" smtClean="0"/>
              <a:t>‹#›</a:t>
            </a:fld>
            <a:endParaRPr lang="en-US"/>
          </a:p>
        </p:txBody>
      </p:sp>
    </p:spTree>
    <p:extLst>
      <p:ext uri="{BB962C8B-B14F-4D97-AF65-F5344CB8AC3E}">
        <p14:creationId xmlns:p14="http://schemas.microsoft.com/office/powerpoint/2010/main" val="3628213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1" fontAlgn="base" hangingPunct="1">
        <a:spcBef>
          <a:spcPct val="0"/>
        </a:spcBef>
        <a:spcAft>
          <a:spcPct val="0"/>
        </a:spcAft>
        <a:defRPr sz="4400" kern="12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chive.ics.uci.edu/ml/datasets/wine+quality"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2172-8E6A-52D0-3B35-C3A27D854897}"/>
              </a:ext>
            </a:extLst>
          </p:cNvPr>
          <p:cNvSpPr>
            <a:spLocks noGrp="1"/>
          </p:cNvSpPr>
          <p:nvPr>
            <p:ph type="ctrTitle"/>
          </p:nvPr>
        </p:nvSpPr>
        <p:spPr>
          <a:xfrm>
            <a:off x="1524000" y="2128920"/>
            <a:ext cx="9144000" cy="1655762"/>
          </a:xfrm>
        </p:spPr>
        <p:txBody>
          <a:bodyPr/>
          <a:lstStyle/>
          <a:p>
            <a:r>
              <a:rPr lang="en-US" sz="6600" b="1" dirty="0">
                <a:latin typeface="Times New Roman" panose="02020603050405020304" pitchFamily="18" charset="0"/>
                <a:cs typeface="Times New Roman" panose="02020603050405020304" pitchFamily="18" charset="0"/>
              </a:rPr>
              <a:t>WINE-QUALITY</a:t>
            </a:r>
          </a:p>
        </p:txBody>
      </p:sp>
      <p:sp>
        <p:nvSpPr>
          <p:cNvPr id="3" name="Subtitle 2">
            <a:extLst>
              <a:ext uri="{FF2B5EF4-FFF2-40B4-BE49-F238E27FC236}">
                <a16:creationId xmlns:a16="http://schemas.microsoft.com/office/drawing/2014/main" id="{E0E7414D-E2E7-7FEF-EA1C-60833AD4657A}"/>
              </a:ext>
            </a:extLst>
          </p:cNvPr>
          <p:cNvSpPr>
            <a:spLocks noGrp="1"/>
          </p:cNvSpPr>
          <p:nvPr>
            <p:ph type="subTitle" idx="1"/>
          </p:nvPr>
        </p:nvSpPr>
        <p:spPr>
          <a:xfrm>
            <a:off x="1524000" y="4518873"/>
            <a:ext cx="9144000" cy="1655762"/>
          </a:xfrm>
        </p:spPr>
        <p:txBody>
          <a:bodyPr/>
          <a:lstStyle/>
          <a:p>
            <a:pPr indent="457200" algn="r">
              <a:lnSpc>
                <a:spcPct val="107000"/>
              </a:lnSpc>
              <a:spcBef>
                <a:spcPts val="0"/>
              </a:spcBef>
              <a:spcAft>
                <a:spcPts val="8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Kinnera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Saivalli</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Veerapaneni</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r">
              <a:lnSpc>
                <a:spcPct val="107000"/>
              </a:lnSpc>
              <a:spcBef>
                <a:spcPts val="0"/>
              </a:spcBef>
              <a:spcAft>
                <a:spcPts val="8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Pravallika Avula</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gn="r">
              <a:lnSpc>
                <a:spcPct val="107000"/>
              </a:lnSpc>
              <a:spcBef>
                <a:spcPts val="0"/>
              </a:spcBef>
              <a:spcAft>
                <a:spcPts val="8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Anurag Goud </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Koukuntla</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a:p>
            <a:pPr algn="r"/>
            <a:endParaRPr lang="en-US" dirty="0"/>
          </a:p>
        </p:txBody>
      </p:sp>
    </p:spTree>
    <p:extLst>
      <p:ext uri="{BB962C8B-B14F-4D97-AF65-F5344CB8AC3E}">
        <p14:creationId xmlns:p14="http://schemas.microsoft.com/office/powerpoint/2010/main" val="418644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2733-0183-8E3E-8A3B-8E933A35559D}"/>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Linear regression of Red wine</a:t>
            </a:r>
          </a:p>
        </p:txBody>
      </p:sp>
      <p:pic>
        <p:nvPicPr>
          <p:cNvPr id="4" name="Content Placeholder 3">
            <a:extLst>
              <a:ext uri="{FF2B5EF4-FFF2-40B4-BE49-F238E27FC236}">
                <a16:creationId xmlns:a16="http://schemas.microsoft.com/office/drawing/2014/main" id="{BFA2502D-7C6D-DC2C-225F-70BE82744D4F}"/>
              </a:ext>
            </a:extLst>
          </p:cNvPr>
          <p:cNvPicPr>
            <a:picLocks noGrp="1" noChangeAspect="1"/>
          </p:cNvPicPr>
          <p:nvPr>
            <p:ph idx="1"/>
          </p:nvPr>
        </p:nvPicPr>
        <p:blipFill>
          <a:blip r:embed="rId2"/>
          <a:stretch>
            <a:fillRect/>
          </a:stretch>
        </p:blipFill>
        <p:spPr>
          <a:xfrm>
            <a:off x="252247" y="2259165"/>
            <a:ext cx="5634277" cy="3925970"/>
          </a:xfrm>
          <a:prstGeom prst="rect">
            <a:avLst/>
          </a:prstGeom>
        </p:spPr>
      </p:pic>
      <p:pic>
        <p:nvPicPr>
          <p:cNvPr id="5" name="Picture 4">
            <a:extLst>
              <a:ext uri="{FF2B5EF4-FFF2-40B4-BE49-F238E27FC236}">
                <a16:creationId xmlns:a16="http://schemas.microsoft.com/office/drawing/2014/main" id="{CA5814BF-DCD8-6B12-649A-9A624F2D832D}"/>
              </a:ext>
            </a:extLst>
          </p:cNvPr>
          <p:cNvPicPr>
            <a:picLocks noChangeAspect="1"/>
          </p:cNvPicPr>
          <p:nvPr/>
        </p:nvPicPr>
        <p:blipFill>
          <a:blip r:embed="rId3"/>
          <a:stretch>
            <a:fillRect/>
          </a:stretch>
        </p:blipFill>
        <p:spPr>
          <a:xfrm>
            <a:off x="5988281" y="2259165"/>
            <a:ext cx="5594119" cy="3925970"/>
          </a:xfrm>
          <a:prstGeom prst="rect">
            <a:avLst/>
          </a:prstGeom>
        </p:spPr>
      </p:pic>
    </p:spTree>
    <p:extLst>
      <p:ext uri="{BB962C8B-B14F-4D97-AF65-F5344CB8AC3E}">
        <p14:creationId xmlns:p14="http://schemas.microsoft.com/office/powerpoint/2010/main" val="3143165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5D050A8-5006-F84A-E038-9AB4FEE475FC}"/>
              </a:ext>
            </a:extLst>
          </p:cNvPr>
          <p:cNvPicPr>
            <a:picLocks noGrp="1" noChangeAspect="1"/>
          </p:cNvPicPr>
          <p:nvPr>
            <p:ph idx="1"/>
          </p:nvPr>
        </p:nvPicPr>
        <p:blipFill>
          <a:blip r:embed="rId2"/>
          <a:stretch>
            <a:fillRect/>
          </a:stretch>
        </p:blipFill>
        <p:spPr>
          <a:xfrm>
            <a:off x="7871217" y="2881731"/>
            <a:ext cx="3695645" cy="2581328"/>
          </a:xfrm>
          <a:prstGeom prst="rect">
            <a:avLst/>
          </a:prstGeom>
        </p:spPr>
      </p:pic>
      <p:pic>
        <p:nvPicPr>
          <p:cNvPr id="8" name="Picture 7">
            <a:extLst>
              <a:ext uri="{FF2B5EF4-FFF2-40B4-BE49-F238E27FC236}">
                <a16:creationId xmlns:a16="http://schemas.microsoft.com/office/drawing/2014/main" id="{54112D95-2489-CB94-418F-42E629B4220A}"/>
              </a:ext>
            </a:extLst>
          </p:cNvPr>
          <p:cNvPicPr>
            <a:picLocks noChangeAspect="1"/>
          </p:cNvPicPr>
          <p:nvPr/>
        </p:nvPicPr>
        <p:blipFill>
          <a:blip r:embed="rId3"/>
          <a:stretch>
            <a:fillRect/>
          </a:stretch>
        </p:blipFill>
        <p:spPr>
          <a:xfrm>
            <a:off x="4040305" y="2921027"/>
            <a:ext cx="3695645" cy="2542032"/>
          </a:xfrm>
          <a:prstGeom prst="rect">
            <a:avLst/>
          </a:prstGeom>
        </p:spPr>
      </p:pic>
      <p:pic>
        <p:nvPicPr>
          <p:cNvPr id="9" name="Picture 8">
            <a:extLst>
              <a:ext uri="{FF2B5EF4-FFF2-40B4-BE49-F238E27FC236}">
                <a16:creationId xmlns:a16="http://schemas.microsoft.com/office/drawing/2014/main" id="{A89E54EE-E159-B4DD-83E5-82EE088314CB}"/>
              </a:ext>
            </a:extLst>
          </p:cNvPr>
          <p:cNvPicPr>
            <a:picLocks noChangeAspect="1"/>
          </p:cNvPicPr>
          <p:nvPr/>
        </p:nvPicPr>
        <p:blipFill>
          <a:blip r:embed="rId4"/>
          <a:stretch>
            <a:fillRect/>
          </a:stretch>
        </p:blipFill>
        <p:spPr>
          <a:xfrm>
            <a:off x="244365" y="2921027"/>
            <a:ext cx="3660674" cy="2542135"/>
          </a:xfrm>
          <a:prstGeom prst="rect">
            <a:avLst/>
          </a:prstGeom>
        </p:spPr>
      </p:pic>
      <p:sp>
        <p:nvSpPr>
          <p:cNvPr id="10" name="TextBox 9">
            <a:extLst>
              <a:ext uri="{FF2B5EF4-FFF2-40B4-BE49-F238E27FC236}">
                <a16:creationId xmlns:a16="http://schemas.microsoft.com/office/drawing/2014/main" id="{C9EA93B9-2BD0-F190-4B93-21C6287D695B}"/>
              </a:ext>
            </a:extLst>
          </p:cNvPr>
          <p:cNvSpPr txBox="1"/>
          <p:nvPr/>
        </p:nvSpPr>
        <p:spPr>
          <a:xfrm>
            <a:off x="388883" y="304800"/>
            <a:ext cx="6482159" cy="769441"/>
          </a:xfrm>
          <a:prstGeom prst="rect">
            <a:avLst/>
          </a:prstGeom>
          <a:noFill/>
        </p:spPr>
        <p:txBody>
          <a:bodyPr wrap="none" rtlCol="0">
            <a:spAutoFit/>
          </a:bodyPr>
          <a:lstStyle/>
          <a:p>
            <a:r>
              <a:rPr lang="en-US" sz="4400" dirty="0">
                <a:solidFill>
                  <a:schemeClr val="bg1"/>
                </a:solidFill>
                <a:latin typeface="Times New Roman" panose="02020603050405020304" pitchFamily="18" charset="0"/>
                <a:cs typeface="Times New Roman" panose="02020603050405020304" pitchFamily="18" charset="0"/>
              </a:rPr>
              <a:t>Data Analysis(White wine):</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0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5820-3515-8C86-46D7-634CDD31BC62}"/>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Linear regression of White wine</a:t>
            </a:r>
            <a:endParaRPr lang="en-US" dirty="0"/>
          </a:p>
        </p:txBody>
      </p:sp>
      <p:pic>
        <p:nvPicPr>
          <p:cNvPr id="4" name="Content Placeholder 3">
            <a:extLst>
              <a:ext uri="{FF2B5EF4-FFF2-40B4-BE49-F238E27FC236}">
                <a16:creationId xmlns:a16="http://schemas.microsoft.com/office/drawing/2014/main" id="{F6AF4E4A-A154-5C47-EC0E-4EC58AD42654}"/>
              </a:ext>
            </a:extLst>
          </p:cNvPr>
          <p:cNvPicPr>
            <a:picLocks noGrp="1" noChangeAspect="1"/>
          </p:cNvPicPr>
          <p:nvPr>
            <p:ph idx="1"/>
          </p:nvPr>
        </p:nvPicPr>
        <p:blipFill>
          <a:blip r:embed="rId2"/>
          <a:stretch>
            <a:fillRect/>
          </a:stretch>
        </p:blipFill>
        <p:spPr>
          <a:xfrm>
            <a:off x="202324" y="2091558"/>
            <a:ext cx="5716876" cy="4003393"/>
          </a:xfrm>
          <a:prstGeom prst="rect">
            <a:avLst/>
          </a:prstGeom>
        </p:spPr>
      </p:pic>
      <p:pic>
        <p:nvPicPr>
          <p:cNvPr id="5" name="Picture 4">
            <a:extLst>
              <a:ext uri="{FF2B5EF4-FFF2-40B4-BE49-F238E27FC236}">
                <a16:creationId xmlns:a16="http://schemas.microsoft.com/office/drawing/2014/main" id="{7B420158-0119-0B16-9021-D25C06E00C29}"/>
              </a:ext>
            </a:extLst>
          </p:cNvPr>
          <p:cNvPicPr>
            <a:picLocks noChangeAspect="1"/>
          </p:cNvPicPr>
          <p:nvPr/>
        </p:nvPicPr>
        <p:blipFill>
          <a:blip r:embed="rId3"/>
          <a:stretch>
            <a:fillRect/>
          </a:stretch>
        </p:blipFill>
        <p:spPr>
          <a:xfrm>
            <a:off x="6096000" y="2091558"/>
            <a:ext cx="5893676" cy="4003393"/>
          </a:xfrm>
          <a:prstGeom prst="rect">
            <a:avLst/>
          </a:prstGeom>
        </p:spPr>
      </p:pic>
    </p:spTree>
    <p:extLst>
      <p:ext uri="{BB962C8B-B14F-4D97-AF65-F5344CB8AC3E}">
        <p14:creationId xmlns:p14="http://schemas.microsoft.com/office/powerpoint/2010/main" val="377566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3245-39E2-36F5-29AD-52D794462E9C}"/>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Comparing two types of wine</a:t>
            </a:r>
          </a:p>
        </p:txBody>
      </p:sp>
      <p:pic>
        <p:nvPicPr>
          <p:cNvPr id="4" name="Content Placeholder 3">
            <a:extLst>
              <a:ext uri="{FF2B5EF4-FFF2-40B4-BE49-F238E27FC236}">
                <a16:creationId xmlns:a16="http://schemas.microsoft.com/office/drawing/2014/main" id="{1A84BA28-5419-333F-D484-E65A30358FDF}"/>
              </a:ext>
            </a:extLst>
          </p:cNvPr>
          <p:cNvPicPr>
            <a:picLocks noGrp="1" noChangeAspect="1"/>
          </p:cNvPicPr>
          <p:nvPr>
            <p:ph idx="1"/>
          </p:nvPr>
        </p:nvPicPr>
        <p:blipFill>
          <a:blip r:embed="rId2"/>
          <a:stretch>
            <a:fillRect/>
          </a:stretch>
        </p:blipFill>
        <p:spPr>
          <a:xfrm>
            <a:off x="251926" y="2039006"/>
            <a:ext cx="5752768" cy="4166078"/>
          </a:xfrm>
          <a:prstGeom prst="rect">
            <a:avLst/>
          </a:prstGeom>
        </p:spPr>
      </p:pic>
      <p:pic>
        <p:nvPicPr>
          <p:cNvPr id="5" name="Picture 4">
            <a:extLst>
              <a:ext uri="{FF2B5EF4-FFF2-40B4-BE49-F238E27FC236}">
                <a16:creationId xmlns:a16="http://schemas.microsoft.com/office/drawing/2014/main" id="{1C69D52F-E354-6562-36BD-2807E1DC5234}"/>
              </a:ext>
            </a:extLst>
          </p:cNvPr>
          <p:cNvPicPr>
            <a:picLocks noChangeAspect="1"/>
          </p:cNvPicPr>
          <p:nvPr/>
        </p:nvPicPr>
        <p:blipFill>
          <a:blip r:embed="rId3"/>
          <a:stretch>
            <a:fillRect/>
          </a:stretch>
        </p:blipFill>
        <p:spPr>
          <a:xfrm>
            <a:off x="6096000" y="2039006"/>
            <a:ext cx="5752768" cy="4121997"/>
          </a:xfrm>
          <a:prstGeom prst="rect">
            <a:avLst/>
          </a:prstGeom>
        </p:spPr>
      </p:pic>
    </p:spTree>
    <p:extLst>
      <p:ext uri="{BB962C8B-B14F-4D97-AF65-F5344CB8AC3E}">
        <p14:creationId xmlns:p14="http://schemas.microsoft.com/office/powerpoint/2010/main" val="2573877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37A7-E796-7F85-E333-C20AFD2B0F76}"/>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Correlation Matrix(Red wine)</a:t>
            </a:r>
          </a:p>
        </p:txBody>
      </p:sp>
      <p:sp>
        <p:nvSpPr>
          <p:cNvPr id="3" name="Content Placeholder 2">
            <a:extLst>
              <a:ext uri="{FF2B5EF4-FFF2-40B4-BE49-F238E27FC236}">
                <a16:creationId xmlns:a16="http://schemas.microsoft.com/office/drawing/2014/main" id="{F9EDD83F-01CE-5638-AA3A-109927362959}"/>
              </a:ext>
            </a:extLst>
          </p:cNvPr>
          <p:cNvSpPr>
            <a:spLocks noGrp="1"/>
          </p:cNvSpPr>
          <p:nvPr>
            <p:ph idx="1"/>
          </p:nvPr>
        </p:nvSpPr>
        <p:spPr>
          <a:xfrm>
            <a:off x="105103" y="1891862"/>
            <a:ext cx="12013325" cy="4691500"/>
          </a:xfrm>
        </p:spPr>
        <p:txBody>
          <a:bodyPr/>
          <a:lstStyle/>
          <a:p>
            <a:pPr marL="0" indent="0">
              <a:buNone/>
            </a:pPr>
            <a:r>
              <a:rPr lang="en-US" sz="2000" dirty="0" err="1">
                <a:latin typeface="Times New Roman" panose="02020603050405020304" pitchFamily="18" charset="0"/>
                <a:cs typeface="Times New Roman" panose="02020603050405020304" pitchFamily="18" charset="0"/>
              </a:rPr>
              <a:t>red_dfcor</a:t>
            </a:r>
            <a:r>
              <a:rPr lang="en-US" sz="2000" dirty="0">
                <a:latin typeface="Times New Roman" panose="02020603050405020304" pitchFamily="18" charset="0"/>
                <a:cs typeface="Times New Roman" panose="02020603050405020304" pitchFamily="18" charset="0"/>
              </a:rPr>
              <a:t> &lt;- </a:t>
            </a:r>
            <a:r>
              <a:rPr lang="en-US" sz="2000" dirty="0" err="1">
                <a:latin typeface="Times New Roman" panose="02020603050405020304" pitchFamily="18" charset="0"/>
                <a:cs typeface="Times New Roman" panose="02020603050405020304" pitchFamily="18" charset="0"/>
              </a:rPr>
              <a:t>cor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red_df</a:t>
            </a:r>
            <a:r>
              <a:rPr lang="en-US" sz="2000" dirty="0">
                <a:latin typeface="Times New Roman" panose="02020603050405020304" pitchFamily="18" charset="0"/>
                <a:cs typeface="Times New Roman" panose="02020603050405020304" pitchFamily="18" charset="0"/>
              </a:rPr>
              <a:t>)</a:t>
            </a:r>
          </a:p>
          <a:p>
            <a:pPr marL="0" indent="0">
              <a:buNone/>
            </a:pPr>
            <a:r>
              <a:rPr lang="en-US" sz="2000" dirty="0" err="1">
                <a:latin typeface="Times New Roman" panose="02020603050405020304" pitchFamily="18" charset="0"/>
                <a:cs typeface="Times New Roman" panose="02020603050405020304" pitchFamily="18" charset="0"/>
              </a:rPr>
              <a:t>corrplot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red_dfcor</a:t>
            </a:r>
            <a:r>
              <a:rPr lang="en-US" sz="2000" dirty="0">
                <a:latin typeface="Times New Roman" panose="02020603050405020304" pitchFamily="18" charset="0"/>
                <a:cs typeface="Times New Roman" panose="02020603050405020304" pitchFamily="18" charset="0"/>
              </a:rPr>
              <a:t>, method = "color", </a:t>
            </a:r>
            <a:r>
              <a:rPr lang="en-US" sz="2000" dirty="0" err="1">
                <a:latin typeface="Times New Roman" panose="02020603050405020304" pitchFamily="18" charset="0"/>
                <a:cs typeface="Times New Roman" panose="02020603050405020304" pitchFamily="18" charset="0"/>
              </a:rPr>
              <a:t>addCoef.col</a:t>
            </a:r>
            <a:r>
              <a:rPr lang="en-US" sz="2000" dirty="0">
                <a:latin typeface="Times New Roman" panose="02020603050405020304" pitchFamily="18" charset="0"/>
                <a:cs typeface="Times New Roman" panose="02020603050405020304" pitchFamily="18" charset="0"/>
              </a:rPr>
              <a:t> = "black",</a:t>
            </a:r>
            <a:r>
              <a:rPr lang="en-US" sz="2000" dirty="0" err="1">
                <a:latin typeface="Times New Roman" panose="02020603050405020304" pitchFamily="18" charset="0"/>
                <a:cs typeface="Times New Roman" panose="02020603050405020304" pitchFamily="18" charset="0"/>
              </a:rPr>
              <a:t>number.cex</a:t>
            </a:r>
            <a:r>
              <a:rPr lang="en-US" sz="2000" dirty="0">
                <a:latin typeface="Times New Roman" panose="02020603050405020304" pitchFamily="18" charset="0"/>
                <a:cs typeface="Times New Roman" panose="02020603050405020304" pitchFamily="18" charset="0"/>
              </a:rPr>
              <a:t> = .6,</a:t>
            </a:r>
          </a:p>
          <a:p>
            <a:pPr marL="0" indent="0">
              <a:buNone/>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tl.col</a:t>
            </a:r>
            <a:r>
              <a:rPr lang="en-US" sz="2000" dirty="0">
                <a:latin typeface="Times New Roman" panose="02020603050405020304" pitchFamily="18" charset="0"/>
                <a:cs typeface="Times New Roman" panose="02020603050405020304" pitchFamily="18" charset="0"/>
              </a:rPr>
              <a:t> = "black", </a:t>
            </a:r>
            <a:r>
              <a:rPr lang="en-US" sz="2000" dirty="0" err="1">
                <a:latin typeface="Times New Roman" panose="02020603050405020304" pitchFamily="18" charset="0"/>
                <a:cs typeface="Times New Roman" panose="02020603050405020304" pitchFamily="18" charset="0"/>
              </a:rPr>
              <a:t>tl.srt</a:t>
            </a:r>
            <a:r>
              <a:rPr lang="en-US" sz="2000" dirty="0">
                <a:latin typeface="Times New Roman" panose="02020603050405020304" pitchFamily="18" charset="0"/>
                <a:cs typeface="Times New Roman" panose="02020603050405020304" pitchFamily="18" charset="0"/>
              </a:rPr>
              <a:t> = 90, </a:t>
            </a:r>
            <a:r>
              <a:rPr lang="en-US" sz="2000" dirty="0" err="1">
                <a:latin typeface="Times New Roman" panose="02020603050405020304" pitchFamily="18" charset="0"/>
                <a:cs typeface="Times New Roman" panose="02020603050405020304" pitchFamily="18" charset="0"/>
              </a:rPr>
              <a:t>diag</a:t>
            </a:r>
            <a:r>
              <a:rPr lang="en-US" sz="2000" dirty="0">
                <a:latin typeface="Times New Roman" panose="02020603050405020304" pitchFamily="18" charset="0"/>
                <a:cs typeface="Times New Roman" panose="02020603050405020304" pitchFamily="18" charset="0"/>
              </a:rPr>
              <a:t> = FALSE)</a:t>
            </a:r>
          </a:p>
        </p:txBody>
      </p:sp>
      <p:pic>
        <p:nvPicPr>
          <p:cNvPr id="4" name="Picture 3">
            <a:extLst>
              <a:ext uri="{FF2B5EF4-FFF2-40B4-BE49-F238E27FC236}">
                <a16:creationId xmlns:a16="http://schemas.microsoft.com/office/drawing/2014/main" id="{0D943E50-3C34-1C5A-38B4-DE50DDC4FE5E}"/>
              </a:ext>
            </a:extLst>
          </p:cNvPr>
          <p:cNvPicPr>
            <a:picLocks noChangeAspect="1"/>
          </p:cNvPicPr>
          <p:nvPr/>
        </p:nvPicPr>
        <p:blipFill>
          <a:blip r:embed="rId2"/>
          <a:stretch>
            <a:fillRect/>
          </a:stretch>
        </p:blipFill>
        <p:spPr>
          <a:xfrm>
            <a:off x="5928140" y="2698788"/>
            <a:ext cx="5126115" cy="3884574"/>
          </a:xfrm>
          <a:prstGeom prst="rect">
            <a:avLst/>
          </a:prstGeom>
        </p:spPr>
      </p:pic>
    </p:spTree>
    <p:extLst>
      <p:ext uri="{BB962C8B-B14F-4D97-AF65-F5344CB8AC3E}">
        <p14:creationId xmlns:p14="http://schemas.microsoft.com/office/powerpoint/2010/main" val="140755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230A-5A40-F527-0A56-02654DEDFE9F}"/>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9FF54760-4735-DBE7-6A55-A690545A234E}"/>
              </a:ext>
            </a:extLst>
          </p:cNvPr>
          <p:cNvPicPr>
            <a:picLocks noGrp="1" noChangeAspect="1"/>
          </p:cNvPicPr>
          <p:nvPr>
            <p:ph idx="1"/>
          </p:nvPr>
        </p:nvPicPr>
        <p:blipFill>
          <a:blip r:embed="rId2"/>
          <a:stretch>
            <a:fillRect/>
          </a:stretch>
        </p:blipFill>
        <p:spPr>
          <a:xfrm>
            <a:off x="654015" y="2258166"/>
            <a:ext cx="5441985" cy="3832146"/>
          </a:xfrm>
          <a:prstGeom prst="rect">
            <a:avLst/>
          </a:prstGeom>
        </p:spPr>
      </p:pic>
      <p:pic>
        <p:nvPicPr>
          <p:cNvPr id="3" name="Picture 2">
            <a:extLst>
              <a:ext uri="{FF2B5EF4-FFF2-40B4-BE49-F238E27FC236}">
                <a16:creationId xmlns:a16="http://schemas.microsoft.com/office/drawing/2014/main" id="{5F45B8E3-370F-69D3-746B-87B0BCDAF3FC}"/>
              </a:ext>
            </a:extLst>
          </p:cNvPr>
          <p:cNvPicPr>
            <a:picLocks noChangeAspect="1"/>
          </p:cNvPicPr>
          <p:nvPr/>
        </p:nvPicPr>
        <p:blipFill>
          <a:blip r:embed="rId3"/>
          <a:stretch>
            <a:fillRect/>
          </a:stretch>
        </p:blipFill>
        <p:spPr>
          <a:xfrm>
            <a:off x="6635232" y="2233913"/>
            <a:ext cx="5441985" cy="3856399"/>
          </a:xfrm>
          <a:prstGeom prst="rect">
            <a:avLst/>
          </a:prstGeom>
        </p:spPr>
      </p:pic>
    </p:spTree>
    <p:extLst>
      <p:ext uri="{BB962C8B-B14F-4D97-AF65-F5344CB8AC3E}">
        <p14:creationId xmlns:p14="http://schemas.microsoft.com/office/powerpoint/2010/main" val="2912531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9B4D-0D6F-8A1D-B2F8-BA541654A760}"/>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Linear regression</a:t>
            </a:r>
          </a:p>
        </p:txBody>
      </p:sp>
      <p:pic>
        <p:nvPicPr>
          <p:cNvPr id="4" name="Content Placeholder 3">
            <a:extLst>
              <a:ext uri="{FF2B5EF4-FFF2-40B4-BE49-F238E27FC236}">
                <a16:creationId xmlns:a16="http://schemas.microsoft.com/office/drawing/2014/main" id="{F58394A8-EAA8-00DB-A7D7-69243CB35987}"/>
              </a:ext>
            </a:extLst>
          </p:cNvPr>
          <p:cNvPicPr>
            <a:picLocks noGrp="1" noChangeAspect="1"/>
          </p:cNvPicPr>
          <p:nvPr>
            <p:ph idx="1"/>
          </p:nvPr>
        </p:nvPicPr>
        <p:blipFill>
          <a:blip r:embed="rId2"/>
          <a:stretch>
            <a:fillRect/>
          </a:stretch>
        </p:blipFill>
        <p:spPr>
          <a:xfrm>
            <a:off x="609600" y="2046748"/>
            <a:ext cx="5623034" cy="3515991"/>
          </a:xfrm>
          <a:prstGeom prst="rect">
            <a:avLst/>
          </a:prstGeom>
        </p:spPr>
      </p:pic>
      <p:pic>
        <p:nvPicPr>
          <p:cNvPr id="5" name="Picture 4">
            <a:extLst>
              <a:ext uri="{FF2B5EF4-FFF2-40B4-BE49-F238E27FC236}">
                <a16:creationId xmlns:a16="http://schemas.microsoft.com/office/drawing/2014/main" id="{7493A88A-878D-0475-D6C1-61936FD4B788}"/>
              </a:ext>
            </a:extLst>
          </p:cNvPr>
          <p:cNvPicPr>
            <a:picLocks noChangeAspect="1"/>
          </p:cNvPicPr>
          <p:nvPr/>
        </p:nvPicPr>
        <p:blipFill>
          <a:blip r:embed="rId3"/>
          <a:stretch>
            <a:fillRect/>
          </a:stretch>
        </p:blipFill>
        <p:spPr>
          <a:xfrm>
            <a:off x="6910990" y="2665029"/>
            <a:ext cx="4445000" cy="2095500"/>
          </a:xfrm>
          <a:prstGeom prst="rect">
            <a:avLst/>
          </a:prstGeom>
        </p:spPr>
      </p:pic>
    </p:spTree>
    <p:extLst>
      <p:ext uri="{BB962C8B-B14F-4D97-AF65-F5344CB8AC3E}">
        <p14:creationId xmlns:p14="http://schemas.microsoft.com/office/powerpoint/2010/main" val="2229437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9775-9D5F-E67D-6D06-3ED0487BA894}"/>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Lasso regression</a:t>
            </a:r>
          </a:p>
        </p:txBody>
      </p:sp>
      <p:pic>
        <p:nvPicPr>
          <p:cNvPr id="4" name="Content Placeholder 3">
            <a:extLst>
              <a:ext uri="{FF2B5EF4-FFF2-40B4-BE49-F238E27FC236}">
                <a16:creationId xmlns:a16="http://schemas.microsoft.com/office/drawing/2014/main" id="{19D8E4B8-6F00-58E9-B659-2CAE99A2BDDB}"/>
              </a:ext>
            </a:extLst>
          </p:cNvPr>
          <p:cNvPicPr>
            <a:picLocks noGrp="1" noChangeAspect="1"/>
          </p:cNvPicPr>
          <p:nvPr>
            <p:ph idx="1"/>
          </p:nvPr>
        </p:nvPicPr>
        <p:blipFill>
          <a:blip r:embed="rId2"/>
          <a:stretch>
            <a:fillRect/>
          </a:stretch>
        </p:blipFill>
        <p:spPr>
          <a:xfrm>
            <a:off x="419804" y="1915510"/>
            <a:ext cx="6580694" cy="4525963"/>
          </a:xfrm>
          <a:prstGeom prst="rect">
            <a:avLst/>
          </a:prstGeom>
        </p:spPr>
      </p:pic>
      <p:pic>
        <p:nvPicPr>
          <p:cNvPr id="5" name="Picture 4">
            <a:extLst>
              <a:ext uri="{FF2B5EF4-FFF2-40B4-BE49-F238E27FC236}">
                <a16:creationId xmlns:a16="http://schemas.microsoft.com/office/drawing/2014/main" id="{CD24FB2D-60B2-D3AC-F713-977040615661}"/>
              </a:ext>
            </a:extLst>
          </p:cNvPr>
          <p:cNvPicPr>
            <a:picLocks noChangeAspect="1"/>
          </p:cNvPicPr>
          <p:nvPr/>
        </p:nvPicPr>
        <p:blipFill>
          <a:blip r:embed="rId3"/>
          <a:stretch>
            <a:fillRect/>
          </a:stretch>
        </p:blipFill>
        <p:spPr>
          <a:xfrm>
            <a:off x="7151852" y="2850055"/>
            <a:ext cx="4089400" cy="2082800"/>
          </a:xfrm>
          <a:prstGeom prst="rect">
            <a:avLst/>
          </a:prstGeom>
        </p:spPr>
      </p:pic>
    </p:spTree>
    <p:extLst>
      <p:ext uri="{BB962C8B-B14F-4D97-AF65-F5344CB8AC3E}">
        <p14:creationId xmlns:p14="http://schemas.microsoft.com/office/powerpoint/2010/main" val="1908276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6C-BA5F-B46D-9A3F-03F662FA356E}"/>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Random forest</a:t>
            </a:r>
          </a:p>
        </p:txBody>
      </p:sp>
      <p:pic>
        <p:nvPicPr>
          <p:cNvPr id="4" name="Content Placeholder 3">
            <a:extLst>
              <a:ext uri="{FF2B5EF4-FFF2-40B4-BE49-F238E27FC236}">
                <a16:creationId xmlns:a16="http://schemas.microsoft.com/office/drawing/2014/main" id="{0B6C0867-23EE-175E-9CB6-55974A37CFFB}"/>
              </a:ext>
            </a:extLst>
          </p:cNvPr>
          <p:cNvPicPr>
            <a:picLocks noGrp="1" noChangeAspect="1"/>
          </p:cNvPicPr>
          <p:nvPr>
            <p:ph idx="1"/>
          </p:nvPr>
        </p:nvPicPr>
        <p:blipFill>
          <a:blip r:embed="rId2"/>
          <a:stretch>
            <a:fillRect/>
          </a:stretch>
        </p:blipFill>
        <p:spPr>
          <a:xfrm>
            <a:off x="0" y="1700140"/>
            <a:ext cx="5484211" cy="2168843"/>
          </a:xfrm>
          <a:prstGeom prst="rect">
            <a:avLst/>
          </a:prstGeom>
        </p:spPr>
      </p:pic>
      <p:pic>
        <p:nvPicPr>
          <p:cNvPr id="5" name="Picture 4">
            <a:extLst>
              <a:ext uri="{FF2B5EF4-FFF2-40B4-BE49-F238E27FC236}">
                <a16:creationId xmlns:a16="http://schemas.microsoft.com/office/drawing/2014/main" id="{15E13341-8530-969F-2014-8D9BA6B33C0E}"/>
              </a:ext>
            </a:extLst>
          </p:cNvPr>
          <p:cNvPicPr>
            <a:picLocks noChangeAspect="1"/>
          </p:cNvPicPr>
          <p:nvPr/>
        </p:nvPicPr>
        <p:blipFill>
          <a:blip r:embed="rId3"/>
          <a:stretch>
            <a:fillRect/>
          </a:stretch>
        </p:blipFill>
        <p:spPr>
          <a:xfrm>
            <a:off x="7294180" y="2322448"/>
            <a:ext cx="4401207" cy="3093070"/>
          </a:xfrm>
          <a:prstGeom prst="rect">
            <a:avLst/>
          </a:prstGeom>
        </p:spPr>
      </p:pic>
      <p:pic>
        <p:nvPicPr>
          <p:cNvPr id="6" name="Picture 5">
            <a:extLst>
              <a:ext uri="{FF2B5EF4-FFF2-40B4-BE49-F238E27FC236}">
                <a16:creationId xmlns:a16="http://schemas.microsoft.com/office/drawing/2014/main" id="{9A6AD5B5-4A59-053E-0536-9571B283178A}"/>
              </a:ext>
            </a:extLst>
          </p:cNvPr>
          <p:cNvPicPr>
            <a:picLocks noChangeAspect="1"/>
          </p:cNvPicPr>
          <p:nvPr/>
        </p:nvPicPr>
        <p:blipFill>
          <a:blip r:embed="rId4"/>
          <a:stretch>
            <a:fillRect/>
          </a:stretch>
        </p:blipFill>
        <p:spPr>
          <a:xfrm>
            <a:off x="609600" y="4170918"/>
            <a:ext cx="4318000" cy="2489200"/>
          </a:xfrm>
          <a:prstGeom prst="rect">
            <a:avLst/>
          </a:prstGeom>
        </p:spPr>
      </p:pic>
    </p:spTree>
    <p:extLst>
      <p:ext uri="{BB962C8B-B14F-4D97-AF65-F5344CB8AC3E}">
        <p14:creationId xmlns:p14="http://schemas.microsoft.com/office/powerpoint/2010/main" val="364535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CDFE7-79D5-653D-7E74-BC6827AB3143}"/>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Regression models for Red wine</a:t>
            </a:r>
            <a:endParaRPr lang="en-US" dirty="0"/>
          </a:p>
        </p:txBody>
      </p:sp>
      <p:pic>
        <p:nvPicPr>
          <p:cNvPr id="4" name="Content Placeholder 3">
            <a:extLst>
              <a:ext uri="{FF2B5EF4-FFF2-40B4-BE49-F238E27FC236}">
                <a16:creationId xmlns:a16="http://schemas.microsoft.com/office/drawing/2014/main" id="{81CD0859-0AED-E662-59C7-49224B82AC86}"/>
              </a:ext>
            </a:extLst>
          </p:cNvPr>
          <p:cNvPicPr>
            <a:picLocks noGrp="1" noChangeAspect="1"/>
          </p:cNvPicPr>
          <p:nvPr>
            <p:ph idx="1"/>
          </p:nvPr>
        </p:nvPicPr>
        <p:blipFill>
          <a:blip r:embed="rId2"/>
          <a:stretch>
            <a:fillRect/>
          </a:stretch>
        </p:blipFill>
        <p:spPr>
          <a:xfrm>
            <a:off x="2847371" y="1680031"/>
            <a:ext cx="6844541" cy="5073797"/>
          </a:xfrm>
          <a:prstGeom prst="rect">
            <a:avLst/>
          </a:prstGeom>
        </p:spPr>
      </p:pic>
    </p:spTree>
    <p:extLst>
      <p:ext uri="{BB962C8B-B14F-4D97-AF65-F5344CB8AC3E}">
        <p14:creationId xmlns:p14="http://schemas.microsoft.com/office/powerpoint/2010/main" val="250706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600AA6-E403-8CF6-7769-E672CFDBA4AA}"/>
              </a:ext>
            </a:extLst>
          </p:cNvPr>
          <p:cNvSpPr>
            <a:spLocks noGrp="1"/>
          </p:cNvSpPr>
          <p:nvPr>
            <p:ph sz="half" idx="1"/>
          </p:nvPr>
        </p:nvSpPr>
        <p:spPr>
          <a:xfrm>
            <a:off x="609600" y="472967"/>
            <a:ext cx="5384800" cy="5653198"/>
          </a:xfrm>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              Data set</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400" dirty="0">
              <a:solidFill>
                <a:schemeClr val="bg1"/>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This project has two datasets namely red and white wine samples from the north of Portugal.</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65BE93E-B8D4-94BA-899C-EDD703781AFB}"/>
              </a:ext>
            </a:extLst>
          </p:cNvPr>
          <p:cNvSpPr>
            <a:spLocks noGrp="1"/>
          </p:cNvSpPr>
          <p:nvPr>
            <p:ph sz="half" idx="2"/>
          </p:nvPr>
        </p:nvSpPr>
        <p:spPr>
          <a:xfrm>
            <a:off x="6197600" y="546539"/>
            <a:ext cx="5384800" cy="5579626"/>
          </a:xfrm>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                  Source</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hlinkClick r:id="rId2"/>
            </a:endParaRPr>
          </a:p>
          <a:p>
            <a:r>
              <a:rPr lang="en-US" sz="2400" dirty="0">
                <a:latin typeface="Times New Roman" panose="02020603050405020304" pitchFamily="18" charset="0"/>
                <a:cs typeface="Times New Roman" panose="02020603050405020304" pitchFamily="18" charset="0"/>
                <a:hlinkClick r:id="rId2"/>
              </a:rPr>
              <a:t>https://archive.ics.uci.edu/ml/datasets/wine+quality</a:t>
            </a:r>
            <a:endParaRPr lang="en-US" sz="2400"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450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BA52-AE55-22B7-2FBF-864D437A1906}"/>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Regression models for White wine</a:t>
            </a:r>
          </a:p>
        </p:txBody>
      </p:sp>
      <p:pic>
        <p:nvPicPr>
          <p:cNvPr id="4" name="Content Placeholder 3">
            <a:extLst>
              <a:ext uri="{FF2B5EF4-FFF2-40B4-BE49-F238E27FC236}">
                <a16:creationId xmlns:a16="http://schemas.microsoft.com/office/drawing/2014/main" id="{EED5B08D-7CA5-E057-8A38-E99388B0E94F}"/>
              </a:ext>
            </a:extLst>
          </p:cNvPr>
          <p:cNvPicPr>
            <a:picLocks noGrp="1" noChangeAspect="1"/>
          </p:cNvPicPr>
          <p:nvPr>
            <p:ph idx="1"/>
          </p:nvPr>
        </p:nvPicPr>
        <p:blipFill>
          <a:blip r:embed="rId2"/>
          <a:stretch>
            <a:fillRect/>
          </a:stretch>
        </p:blipFill>
        <p:spPr>
          <a:xfrm>
            <a:off x="2165131" y="1702675"/>
            <a:ext cx="7694585" cy="4980851"/>
          </a:xfrm>
          <a:prstGeom prst="rect">
            <a:avLst/>
          </a:prstGeom>
        </p:spPr>
      </p:pic>
    </p:spTree>
    <p:extLst>
      <p:ext uri="{BB962C8B-B14F-4D97-AF65-F5344CB8AC3E}">
        <p14:creationId xmlns:p14="http://schemas.microsoft.com/office/powerpoint/2010/main" val="313825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78B7-2CBF-ED3E-50E9-5AF71F77C0FF}"/>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Clustering (Red wine)</a:t>
            </a:r>
          </a:p>
        </p:txBody>
      </p:sp>
      <p:pic>
        <p:nvPicPr>
          <p:cNvPr id="4" name="Content Placeholder 3">
            <a:extLst>
              <a:ext uri="{FF2B5EF4-FFF2-40B4-BE49-F238E27FC236}">
                <a16:creationId xmlns:a16="http://schemas.microsoft.com/office/drawing/2014/main" id="{B73D08A2-92B4-6EC5-A58F-27CE672BA650}"/>
              </a:ext>
            </a:extLst>
          </p:cNvPr>
          <p:cNvPicPr>
            <a:picLocks noGrp="1" noChangeAspect="1"/>
          </p:cNvPicPr>
          <p:nvPr>
            <p:ph idx="1"/>
          </p:nvPr>
        </p:nvPicPr>
        <p:blipFill>
          <a:blip r:embed="rId2"/>
          <a:stretch>
            <a:fillRect/>
          </a:stretch>
        </p:blipFill>
        <p:spPr>
          <a:xfrm>
            <a:off x="1778000" y="2402681"/>
            <a:ext cx="8636000" cy="3230864"/>
          </a:xfrm>
          <a:prstGeom prst="rect">
            <a:avLst/>
          </a:prstGeom>
        </p:spPr>
      </p:pic>
    </p:spTree>
    <p:extLst>
      <p:ext uri="{BB962C8B-B14F-4D97-AF65-F5344CB8AC3E}">
        <p14:creationId xmlns:p14="http://schemas.microsoft.com/office/powerpoint/2010/main" val="1587333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BAF1-F311-5934-5952-81B3934EDB3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472AD6C-464A-68C5-E511-C0AD614CE1AA}"/>
              </a:ext>
            </a:extLst>
          </p:cNvPr>
          <p:cNvPicPr>
            <a:picLocks noGrp="1" noChangeAspect="1"/>
          </p:cNvPicPr>
          <p:nvPr>
            <p:ph idx="1"/>
          </p:nvPr>
        </p:nvPicPr>
        <p:blipFill>
          <a:blip r:embed="rId2"/>
          <a:stretch>
            <a:fillRect/>
          </a:stretch>
        </p:blipFill>
        <p:spPr>
          <a:xfrm>
            <a:off x="1171947" y="105103"/>
            <a:ext cx="9264825" cy="5790517"/>
          </a:xfrm>
          <a:prstGeom prst="rect">
            <a:avLst/>
          </a:prstGeom>
        </p:spPr>
      </p:pic>
    </p:spTree>
    <p:extLst>
      <p:ext uri="{BB962C8B-B14F-4D97-AF65-F5344CB8AC3E}">
        <p14:creationId xmlns:p14="http://schemas.microsoft.com/office/powerpoint/2010/main" val="1700919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5DAB-4702-FE2F-A9A8-16B58AA5D42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D0B75CC-4CBD-3D55-3B6F-A3CBB8D2206D}"/>
              </a:ext>
            </a:extLst>
          </p:cNvPr>
          <p:cNvPicPr>
            <a:picLocks noGrp="1" noChangeAspect="1"/>
          </p:cNvPicPr>
          <p:nvPr>
            <p:ph idx="1"/>
          </p:nvPr>
        </p:nvPicPr>
        <p:blipFill>
          <a:blip r:embed="rId2"/>
          <a:stretch>
            <a:fillRect/>
          </a:stretch>
        </p:blipFill>
        <p:spPr>
          <a:xfrm>
            <a:off x="2307737" y="781077"/>
            <a:ext cx="8009692" cy="5295846"/>
          </a:xfrm>
          <a:prstGeom prst="rect">
            <a:avLst/>
          </a:prstGeom>
        </p:spPr>
      </p:pic>
    </p:spTree>
    <p:extLst>
      <p:ext uri="{BB962C8B-B14F-4D97-AF65-F5344CB8AC3E}">
        <p14:creationId xmlns:p14="http://schemas.microsoft.com/office/powerpoint/2010/main" val="1073098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CCF0-4878-1A8F-A44E-C33D5671C5B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D620DED-DD00-8D91-3F93-04CE6023897F}"/>
              </a:ext>
            </a:extLst>
          </p:cNvPr>
          <p:cNvPicPr>
            <a:picLocks noGrp="1" noChangeAspect="1"/>
          </p:cNvPicPr>
          <p:nvPr>
            <p:ph idx="1"/>
          </p:nvPr>
        </p:nvPicPr>
        <p:blipFill>
          <a:blip r:embed="rId2"/>
          <a:stretch>
            <a:fillRect/>
          </a:stretch>
        </p:blipFill>
        <p:spPr>
          <a:xfrm>
            <a:off x="1839310" y="551021"/>
            <a:ext cx="8600235" cy="5426054"/>
          </a:xfrm>
          <a:prstGeom prst="rect">
            <a:avLst/>
          </a:prstGeom>
        </p:spPr>
      </p:pic>
    </p:spTree>
    <p:extLst>
      <p:ext uri="{BB962C8B-B14F-4D97-AF65-F5344CB8AC3E}">
        <p14:creationId xmlns:p14="http://schemas.microsoft.com/office/powerpoint/2010/main" val="3093193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7DAEB-A0ED-236C-5015-B2B1DF4563C2}"/>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Clustering(White wine)</a:t>
            </a:r>
            <a:endParaRPr lang="en-US" dirty="0"/>
          </a:p>
        </p:txBody>
      </p:sp>
      <p:pic>
        <p:nvPicPr>
          <p:cNvPr id="4" name="Content Placeholder 3">
            <a:extLst>
              <a:ext uri="{FF2B5EF4-FFF2-40B4-BE49-F238E27FC236}">
                <a16:creationId xmlns:a16="http://schemas.microsoft.com/office/drawing/2014/main" id="{4F53F760-BB1F-48E0-6029-D49B03CAD7BC}"/>
              </a:ext>
            </a:extLst>
          </p:cNvPr>
          <p:cNvPicPr>
            <a:picLocks noGrp="1" noChangeAspect="1"/>
          </p:cNvPicPr>
          <p:nvPr>
            <p:ph idx="1"/>
          </p:nvPr>
        </p:nvPicPr>
        <p:blipFill>
          <a:blip r:embed="rId2"/>
          <a:stretch>
            <a:fillRect/>
          </a:stretch>
        </p:blipFill>
        <p:spPr>
          <a:xfrm>
            <a:off x="2152650" y="2434431"/>
            <a:ext cx="7886700" cy="2857500"/>
          </a:xfrm>
          <a:prstGeom prst="rect">
            <a:avLst/>
          </a:prstGeom>
        </p:spPr>
      </p:pic>
    </p:spTree>
    <p:extLst>
      <p:ext uri="{BB962C8B-B14F-4D97-AF65-F5344CB8AC3E}">
        <p14:creationId xmlns:p14="http://schemas.microsoft.com/office/powerpoint/2010/main" val="344844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A2CF-2233-A37E-54ED-8ED26338684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AFC257E-9D33-FCC2-4125-CC0223206669}"/>
              </a:ext>
            </a:extLst>
          </p:cNvPr>
          <p:cNvPicPr>
            <a:picLocks noGrp="1" noChangeAspect="1"/>
          </p:cNvPicPr>
          <p:nvPr>
            <p:ph idx="1"/>
          </p:nvPr>
        </p:nvPicPr>
        <p:blipFill>
          <a:blip r:embed="rId2"/>
          <a:stretch>
            <a:fillRect/>
          </a:stretch>
        </p:blipFill>
        <p:spPr>
          <a:xfrm>
            <a:off x="1478849" y="525518"/>
            <a:ext cx="8978944" cy="5611840"/>
          </a:xfrm>
          <a:prstGeom prst="rect">
            <a:avLst/>
          </a:prstGeom>
        </p:spPr>
      </p:pic>
    </p:spTree>
    <p:extLst>
      <p:ext uri="{BB962C8B-B14F-4D97-AF65-F5344CB8AC3E}">
        <p14:creationId xmlns:p14="http://schemas.microsoft.com/office/powerpoint/2010/main" val="320231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27A4-BB6E-9670-9B12-42B5E93E8ED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6F798-1EFE-A613-87E8-641C083056BC}"/>
              </a:ext>
            </a:extLst>
          </p:cNvPr>
          <p:cNvPicPr>
            <a:picLocks noGrp="1" noChangeAspect="1"/>
          </p:cNvPicPr>
          <p:nvPr>
            <p:ph idx="1"/>
          </p:nvPr>
        </p:nvPicPr>
        <p:blipFill>
          <a:blip r:embed="rId2"/>
          <a:stretch>
            <a:fillRect/>
          </a:stretch>
        </p:blipFill>
        <p:spPr>
          <a:xfrm>
            <a:off x="2295593" y="662152"/>
            <a:ext cx="7800905" cy="5222273"/>
          </a:xfrm>
          <a:prstGeom prst="rect">
            <a:avLst/>
          </a:prstGeom>
        </p:spPr>
      </p:pic>
    </p:spTree>
    <p:extLst>
      <p:ext uri="{BB962C8B-B14F-4D97-AF65-F5344CB8AC3E}">
        <p14:creationId xmlns:p14="http://schemas.microsoft.com/office/powerpoint/2010/main" val="2047152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E51C3-46EA-1906-DDFE-3EB505D6963B}"/>
              </a:ext>
            </a:extLst>
          </p:cNvPr>
          <p:cNvSpPr>
            <a:spLocks noGrp="1"/>
          </p:cNvSpPr>
          <p:nvPr>
            <p:ph type="title"/>
          </p:nvPr>
        </p:nvSpPr>
        <p:spPr/>
        <p:txBody>
          <a:bodyPr/>
          <a:lstStyle/>
          <a:p>
            <a:pPr algn="l"/>
            <a:endParaRPr lang="en-US" dirty="0">
              <a:solidFill>
                <a:schemeClr val="bg1"/>
              </a:solidFill>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532BC037-AF21-C41B-A918-7CFB1B0168C3}"/>
              </a:ext>
            </a:extLst>
          </p:cNvPr>
          <p:cNvPicPr>
            <a:picLocks noGrp="1" noChangeAspect="1"/>
          </p:cNvPicPr>
          <p:nvPr>
            <p:ph idx="1"/>
          </p:nvPr>
        </p:nvPicPr>
        <p:blipFill>
          <a:blip r:embed="rId2"/>
          <a:stretch>
            <a:fillRect/>
          </a:stretch>
        </p:blipFill>
        <p:spPr>
          <a:xfrm>
            <a:off x="1730832" y="681229"/>
            <a:ext cx="8730335" cy="5495542"/>
          </a:xfrm>
          <a:prstGeom prst="rect">
            <a:avLst/>
          </a:prstGeom>
        </p:spPr>
      </p:pic>
    </p:spTree>
    <p:extLst>
      <p:ext uri="{BB962C8B-B14F-4D97-AF65-F5344CB8AC3E}">
        <p14:creationId xmlns:p14="http://schemas.microsoft.com/office/powerpoint/2010/main" val="1193115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E8DC-750A-AD37-97D3-3D9E262B8762}"/>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0EE3E8E5-C768-78F9-A99C-74FE4EE8FE2D}"/>
              </a:ext>
            </a:extLst>
          </p:cNvPr>
          <p:cNvSpPr>
            <a:spLocks noGrp="1"/>
          </p:cNvSpPr>
          <p:nvPr>
            <p:ph idx="1"/>
          </p:nvPr>
        </p:nvSpPr>
        <p:spPr>
          <a:xfrm>
            <a:off x="609600" y="2333297"/>
            <a:ext cx="10972800" cy="4733541"/>
          </a:xfrm>
        </p:spPr>
        <p:txBody>
          <a:bodyPr/>
          <a:lstStyle/>
          <a:p>
            <a:r>
              <a:rPr lang="en-US" sz="2600" dirty="0">
                <a:latin typeface="Times New Roman" panose="02020603050405020304" pitchFamily="18" charset="0"/>
                <a:cs typeface="Times New Roman" panose="02020603050405020304" pitchFamily="18" charset="0"/>
              </a:rPr>
              <a:t>According to the bar graphs, we can interpret that Red wine has more demand than White wine.</a:t>
            </a:r>
          </a:p>
          <a:p>
            <a:r>
              <a:rPr lang="en-US" sz="2600" dirty="0">
                <a:latin typeface="Times New Roman" panose="02020603050405020304" pitchFamily="18" charset="0"/>
                <a:cs typeface="Times New Roman" panose="02020603050405020304" pitchFamily="18" charset="0"/>
              </a:rPr>
              <a:t>Through density plots, clusters and box plots we were able to relate predictors and understand their effect on quality.</a:t>
            </a:r>
          </a:p>
          <a:p>
            <a:r>
              <a:rPr lang="en-US" sz="2600" dirty="0">
                <a:latin typeface="Times New Roman" panose="02020603050405020304" pitchFamily="18" charset="0"/>
                <a:cs typeface="Times New Roman" panose="02020603050405020304" pitchFamily="18" charset="0"/>
              </a:rPr>
              <a:t>With the help of correlation matrix we could estimate important predictors for promising results.</a:t>
            </a:r>
          </a:p>
          <a:p>
            <a:r>
              <a:rPr lang="en-US" sz="2600" dirty="0">
                <a:latin typeface="Times New Roman" panose="02020603050405020304" pitchFamily="18" charset="0"/>
                <a:cs typeface="Times New Roman" panose="02020603050405020304" pitchFamily="18" charset="0"/>
              </a:rPr>
              <a:t>By creating different regression models and comparing them, we found out that random forest model is the most efficient.</a:t>
            </a:r>
          </a:p>
          <a:p>
            <a:endParaRPr lang="en-US" sz="26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15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D8FD-0FAA-3BDF-4D91-360C7CA001CF}"/>
              </a:ext>
            </a:extLst>
          </p:cNvPr>
          <p:cNvSpPr>
            <a:spLocks noGrp="1"/>
          </p:cNvSpPr>
          <p:nvPr>
            <p:ph type="ctrTitle"/>
          </p:nvPr>
        </p:nvSpPr>
        <p:spPr>
          <a:xfrm>
            <a:off x="146612" y="543629"/>
            <a:ext cx="9144000" cy="729586"/>
          </a:xfrm>
        </p:spPr>
        <p:txBody>
          <a:bodyPr/>
          <a:lstStyle/>
          <a:p>
            <a:pPr algn="l"/>
            <a:r>
              <a:rPr lang="en-US" sz="4000" dirty="0">
                <a:solidFill>
                  <a:schemeClr val="bg1"/>
                </a:solidFill>
                <a:latin typeface="Times New Roman" panose="02020603050405020304" pitchFamily="18" charset="0"/>
                <a:cs typeface="Times New Roman" panose="02020603050405020304" pitchFamily="18" charset="0"/>
              </a:rPr>
              <a:t>Data Description:</a:t>
            </a:r>
          </a:p>
        </p:txBody>
      </p:sp>
      <p:sp>
        <p:nvSpPr>
          <p:cNvPr id="3" name="Subtitle 2">
            <a:extLst>
              <a:ext uri="{FF2B5EF4-FFF2-40B4-BE49-F238E27FC236}">
                <a16:creationId xmlns:a16="http://schemas.microsoft.com/office/drawing/2014/main" id="{774AA939-AA08-FEEC-C9B0-9ABA9CC5E29C}"/>
              </a:ext>
            </a:extLst>
          </p:cNvPr>
          <p:cNvSpPr>
            <a:spLocks noGrp="1"/>
          </p:cNvSpPr>
          <p:nvPr>
            <p:ph type="subTitle" idx="1"/>
          </p:nvPr>
        </p:nvSpPr>
        <p:spPr>
          <a:xfrm>
            <a:off x="273934" y="1765520"/>
            <a:ext cx="11644131" cy="4548851"/>
          </a:xfrm>
        </p:spPr>
        <p:txBody>
          <a:bodyPr/>
          <a:lstStyle/>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dataset contains 12 attributes and 4898 instances.</a:t>
            </a: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two datasets are related to red and white variants of Portuguese “Vinho Verde” wine.</a:t>
            </a:r>
          </a:p>
          <a:p>
            <a:pPr marL="457200" marR="0" algn="l" fontAlgn="base">
              <a:lnSpc>
                <a:spcPts val="1500"/>
              </a:lnSpc>
              <a:spcBef>
                <a:spcPts val="600"/>
              </a:spcBef>
              <a:spcAft>
                <a:spcPts val="0"/>
              </a:spcAft>
            </a:pP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marR="0" algn="l" fontAlgn="base">
              <a:lnSpc>
                <a:spcPts val="1500"/>
              </a:lnSpc>
              <a:spcBef>
                <a:spcPts val="600"/>
              </a:spcBef>
              <a:spcAft>
                <a:spcPts val="0"/>
              </a:spcAft>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Variables:</a:t>
            </a:r>
          </a:p>
          <a:p>
            <a:pPr marL="457200" marR="0" algn="l" fontAlgn="base">
              <a:lnSpc>
                <a:spcPts val="1500"/>
              </a:lnSpc>
              <a:spcBef>
                <a:spcPts val="600"/>
              </a:spcBef>
              <a:spcAft>
                <a:spcPts val="0"/>
              </a:spcAft>
            </a:pP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 fixed acidity - </a:t>
            </a:r>
            <a:r>
              <a:rPr lang="en-US" sz="20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most acids involved with wine or fixed or nonvolatile (do not evaporate readily)</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algn="l" fontAlgn="base">
              <a:lnSpc>
                <a:spcPts val="1500"/>
              </a:lnSpc>
              <a:spcBef>
                <a:spcPts val="60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 volatile acidity - </a:t>
            </a:r>
            <a:r>
              <a:rPr lang="en-US" sz="20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the amount of acetic acid in wine, which at too high of levels can lead to an</a:t>
            </a:r>
          </a:p>
          <a:p>
            <a:pPr marL="457200" marR="0" algn="l" fontAlgn="base">
              <a:lnSpc>
                <a:spcPts val="1500"/>
              </a:lnSpc>
              <a:spcBef>
                <a:spcPts val="600"/>
              </a:spcBef>
              <a:spcAft>
                <a:spcPts val="0"/>
              </a:spcAft>
            </a:pPr>
            <a:r>
              <a:rPr lang="en-US" sz="20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 unpleasant, vinegar taste</a:t>
            </a:r>
          </a:p>
          <a:p>
            <a:pPr marL="457200" marR="0" algn="l" fontAlgn="base">
              <a:lnSpc>
                <a:spcPts val="1500"/>
              </a:lnSpc>
              <a:spcBef>
                <a:spcPts val="600"/>
              </a:spcBef>
              <a:spcAft>
                <a:spcPts val="0"/>
              </a:spcAft>
            </a:pPr>
            <a:b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3 - citric acid - </a:t>
            </a:r>
            <a:r>
              <a:rPr lang="en-US" sz="20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found in small quantities, citric acid can add 'freshness' and flavor to wines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marR="0" algn="l">
              <a:lnSpc>
                <a:spcPct val="107000"/>
              </a:lnSpc>
              <a:spcBef>
                <a:spcPts val="0"/>
              </a:spcBef>
              <a:spcAft>
                <a:spcPts val="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4 - residual sugar - </a:t>
            </a:r>
            <a:r>
              <a:rPr lang="en-US"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the amount of sugar remaining after fermentation stops, it's rare to find wines with less than 1 gram/liter and wines with greater than 45 grams/liter are considered sweet</a:t>
            </a:r>
            <a:b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 chlorides - </a:t>
            </a:r>
            <a:r>
              <a:rPr lang="en-US" sz="20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Amount of salt present in wine</a:t>
            </a:r>
            <a:b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6 - free sulfur dioxide - </a:t>
            </a:r>
            <a:r>
              <a:rPr lang="en-US" sz="20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the free form of SO2 exists in equilibrium between molecular SO2 (as a dissolved gas) and bisulfite ion; it prevents microbial growth and the oxidation of wine.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3483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B19E6-66CD-A90B-DE10-1375EB1E3CF0}"/>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EDA4929E-8715-1E68-9DED-811E9EA3DB96}"/>
              </a:ext>
            </a:extLst>
          </p:cNvPr>
          <p:cNvSpPr>
            <a:spLocks noGrp="1"/>
          </p:cNvSpPr>
          <p:nvPr>
            <p:ph idx="1"/>
          </p:nvPr>
        </p:nvSpPr>
        <p:spPr>
          <a:xfrm>
            <a:off x="609600" y="1860331"/>
            <a:ext cx="10972800" cy="4265833"/>
          </a:xfrm>
        </p:spPr>
        <p:txBody>
          <a:bodyPr/>
          <a:lstStyle/>
          <a:p>
            <a:r>
              <a:rPr lang="en-US" sz="2600" dirty="0">
                <a:latin typeface="Times New Roman" panose="02020603050405020304" pitchFamily="18" charset="0"/>
                <a:cs typeface="Times New Roman" panose="02020603050405020304" pitchFamily="18" charset="0"/>
              </a:rPr>
              <a:t>Quality of the wine doesn’t depend on one factor/variable. All variables have their own contribution . So I couldn’t explain at what pH the quality is similar for red and white wines.</a:t>
            </a:r>
          </a:p>
          <a:p>
            <a:r>
              <a:rPr lang="en-US" sz="2600" dirty="0">
                <a:latin typeface="Times New Roman" panose="02020603050405020304" pitchFamily="18" charset="0"/>
                <a:cs typeface="Times New Roman" panose="02020603050405020304" pitchFamily="18" charset="0"/>
              </a:rPr>
              <a:t>The fundamental problem is that there are many predictors and variables, and it is difficult to determine which one is statistically significant enough to be a predictor. Also the predictors varied from red wine to white wine and it was challenging to keep track of both and compare them.</a:t>
            </a:r>
          </a:p>
          <a:p>
            <a:r>
              <a:rPr lang="en-US" sz="2600" dirty="0">
                <a:latin typeface="Times New Roman" panose="02020603050405020304" pitchFamily="18" charset="0"/>
                <a:cs typeface="Times New Roman" panose="02020603050405020304" pitchFamily="18" charset="0"/>
              </a:rPr>
              <a:t>While the white wine dataset has 5000 values, the red wine dataset only has about 1600. Due to the differing numbers of values used to train the regression models, this makes comparison much more challenging.</a:t>
            </a:r>
          </a:p>
        </p:txBody>
      </p:sp>
    </p:spTree>
    <p:extLst>
      <p:ext uri="{BB962C8B-B14F-4D97-AF65-F5344CB8AC3E}">
        <p14:creationId xmlns:p14="http://schemas.microsoft.com/office/powerpoint/2010/main" val="916344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3EB0F8-586B-9E37-19DB-D70C109E8ACE}"/>
              </a:ext>
            </a:extLst>
          </p:cNvPr>
          <p:cNvSpPr>
            <a:spLocks noGrp="1"/>
          </p:cNvSpPr>
          <p:nvPr>
            <p:ph idx="1"/>
          </p:nvPr>
        </p:nvSpPr>
        <p:spPr>
          <a:xfrm>
            <a:off x="609600" y="1875099"/>
            <a:ext cx="10972800" cy="4251066"/>
          </a:xfrm>
        </p:spPr>
        <p:txBody>
          <a:bodyPr/>
          <a:lstStyle/>
          <a:p>
            <a:pPr marL="457200">
              <a:lnSpc>
                <a:spcPct val="107000"/>
              </a:lnSpc>
              <a:spcBef>
                <a:spcPts val="0"/>
              </a:spcBef>
              <a:spcAft>
                <a:spcPts val="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7.-total sulfur dioxide - </a:t>
            </a:r>
            <a:r>
              <a:rPr lang="en-US"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amount of free and bound forms of S02; in low concentrations, SO2 is mostly undetectable in wine, but at free SO2 concentrations over 50 ppm, SO2 becomes evident in the nose and taste of wine</a:t>
            </a:r>
            <a:b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8 - density - </a:t>
            </a:r>
            <a:r>
              <a:rPr lang="en-US"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the density of water is close to that of water depending on the percent alcohol and sugar content</a:t>
            </a:r>
            <a:b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9 - pH - </a:t>
            </a:r>
            <a:r>
              <a:rPr lang="en-US"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describes how acidic or basic a wine is on a scale from 0 (very acidic) to 14 (very basic); most wines are between 3-4 on the pH scale</a:t>
            </a:r>
            <a:b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10 - sulphates - </a:t>
            </a:r>
            <a:r>
              <a:rPr lang="en-US"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a wine additive which can contribute to sulfur dioxide gas (S02) levels, </a:t>
            </a:r>
            <a:r>
              <a:rPr lang="en-US" sz="2000" dirty="0" err="1">
                <a:solidFill>
                  <a:srgbClr val="202124"/>
                </a:solidFill>
                <a:latin typeface="Times New Roman" panose="02020603050405020304" pitchFamily="18" charset="0"/>
                <a:ea typeface="Calibri" panose="020F0502020204030204" pitchFamily="34" charset="0"/>
                <a:cs typeface="Times New Roman" panose="02020603050405020304" pitchFamily="18" charset="0"/>
              </a:rPr>
              <a:t>wich</a:t>
            </a:r>
            <a:r>
              <a:rPr lang="en-US" sz="20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 acts as an antimicrobial and antioxidant</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Bef>
                <a:spcPts val="0"/>
              </a:spcBef>
              <a:spcAft>
                <a:spcPts val="800"/>
              </a:spcAft>
              <a:buNone/>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11 - alcohol - </a:t>
            </a:r>
            <a:r>
              <a:rPr lang="en-US" sz="2000" dirty="0">
                <a:solidFill>
                  <a:srgbClr val="222222"/>
                </a:solidFill>
                <a:latin typeface="Times New Roman" panose="02020603050405020304" pitchFamily="18" charset="0"/>
                <a:ea typeface="Calibri" panose="020F0502020204030204" pitchFamily="34" charset="0"/>
                <a:cs typeface="Times New Roman" panose="02020603050405020304" pitchFamily="18" charset="0"/>
              </a:rPr>
              <a:t>Percent of alcohol present in wine</a:t>
            </a:r>
            <a:b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b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12 - quality (score between 0 and 10)</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25291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8C6F-D10F-37C6-57BB-814AEB34605A}"/>
              </a:ext>
            </a:extLst>
          </p:cNvPr>
          <p:cNvSpPr>
            <a:spLocks noGrp="1"/>
          </p:cNvSpPr>
          <p:nvPr>
            <p:ph type="ctrTitle"/>
          </p:nvPr>
        </p:nvSpPr>
        <p:spPr>
          <a:xfrm>
            <a:off x="297083" y="184814"/>
            <a:ext cx="9144000" cy="1180999"/>
          </a:xfrm>
        </p:spPr>
        <p:txBody>
          <a:bodyPr/>
          <a:lstStyle/>
          <a:p>
            <a:pPr algn="l"/>
            <a:r>
              <a:rPr lang="en-US" sz="5400" dirty="0">
                <a:solidFill>
                  <a:schemeClr val="bg1"/>
                </a:solidFill>
                <a:latin typeface="Times New Roman" panose="02020603050405020304" pitchFamily="18" charset="0"/>
                <a:cs typeface="Times New Roman" panose="02020603050405020304" pitchFamily="18" charset="0"/>
              </a:rPr>
              <a:t>Data Cleaning:</a:t>
            </a:r>
          </a:p>
        </p:txBody>
      </p:sp>
      <p:pic>
        <p:nvPicPr>
          <p:cNvPr id="4" name="Picture 3">
            <a:extLst>
              <a:ext uri="{FF2B5EF4-FFF2-40B4-BE49-F238E27FC236}">
                <a16:creationId xmlns:a16="http://schemas.microsoft.com/office/drawing/2014/main" id="{AC7D511E-B0B2-0541-0D1A-9112E62CC829}"/>
              </a:ext>
            </a:extLst>
          </p:cNvPr>
          <p:cNvPicPr>
            <a:picLocks noChangeAspect="1"/>
          </p:cNvPicPr>
          <p:nvPr/>
        </p:nvPicPr>
        <p:blipFill>
          <a:blip r:embed="rId2"/>
          <a:stretch>
            <a:fillRect/>
          </a:stretch>
        </p:blipFill>
        <p:spPr>
          <a:xfrm>
            <a:off x="548431" y="2348776"/>
            <a:ext cx="7772400" cy="3410909"/>
          </a:xfrm>
          <a:prstGeom prst="rect">
            <a:avLst/>
          </a:prstGeom>
        </p:spPr>
      </p:pic>
      <p:sp>
        <p:nvSpPr>
          <p:cNvPr id="3" name="Subtitle 2">
            <a:extLst>
              <a:ext uri="{FF2B5EF4-FFF2-40B4-BE49-F238E27FC236}">
                <a16:creationId xmlns:a16="http://schemas.microsoft.com/office/drawing/2014/main" id="{21DC06FA-F8B3-F174-A444-0BFF5226BC22}"/>
              </a:ext>
            </a:extLst>
          </p:cNvPr>
          <p:cNvSpPr>
            <a:spLocks noGrp="1"/>
          </p:cNvSpPr>
          <p:nvPr>
            <p:ph type="subTitle" idx="1"/>
          </p:nvPr>
        </p:nvSpPr>
        <p:spPr>
          <a:xfrm>
            <a:off x="297082" y="1900559"/>
            <a:ext cx="11428071" cy="4558113"/>
          </a:xfrm>
        </p:spPr>
        <p:txBody>
          <a:bodyPr/>
          <a:lstStyle/>
          <a:p>
            <a:endParaRPr lang="en-US" dirty="0"/>
          </a:p>
        </p:txBody>
      </p:sp>
    </p:spTree>
    <p:extLst>
      <p:ext uri="{BB962C8B-B14F-4D97-AF65-F5344CB8AC3E}">
        <p14:creationId xmlns:p14="http://schemas.microsoft.com/office/powerpoint/2010/main" val="312837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D41B-E343-D525-3D1D-0045D3D36F96}"/>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Exploratory Visualizations(Red wine):</a:t>
            </a:r>
          </a:p>
        </p:txBody>
      </p:sp>
      <p:sp>
        <p:nvSpPr>
          <p:cNvPr id="3" name="Content Placeholder 2">
            <a:extLst>
              <a:ext uri="{FF2B5EF4-FFF2-40B4-BE49-F238E27FC236}">
                <a16:creationId xmlns:a16="http://schemas.microsoft.com/office/drawing/2014/main" id="{477B78E6-3998-3906-B5FE-4BCA832B96B6}"/>
              </a:ext>
            </a:extLst>
          </p:cNvPr>
          <p:cNvSpPr>
            <a:spLocks noGrp="1"/>
          </p:cNvSpPr>
          <p:nvPr>
            <p:ph idx="1"/>
          </p:nvPr>
        </p:nvSpPr>
        <p:spPr>
          <a:xfrm>
            <a:off x="517003" y="1901143"/>
            <a:ext cx="10972800" cy="4525963"/>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210862EB-BC3C-6944-EF75-CF15354F155E}"/>
              </a:ext>
            </a:extLst>
          </p:cNvPr>
          <p:cNvPicPr>
            <a:picLocks noChangeAspect="1"/>
          </p:cNvPicPr>
          <p:nvPr/>
        </p:nvPicPr>
        <p:blipFill>
          <a:blip r:embed="rId2"/>
          <a:stretch>
            <a:fillRect/>
          </a:stretch>
        </p:blipFill>
        <p:spPr>
          <a:xfrm>
            <a:off x="140461" y="2591355"/>
            <a:ext cx="3599727" cy="2535719"/>
          </a:xfrm>
          <a:prstGeom prst="rect">
            <a:avLst/>
          </a:prstGeom>
        </p:spPr>
      </p:pic>
      <p:pic>
        <p:nvPicPr>
          <p:cNvPr id="5" name="Picture 4">
            <a:extLst>
              <a:ext uri="{FF2B5EF4-FFF2-40B4-BE49-F238E27FC236}">
                <a16:creationId xmlns:a16="http://schemas.microsoft.com/office/drawing/2014/main" id="{62B048FB-66E3-6EDE-5CAA-E3C1C52E6A14}"/>
              </a:ext>
            </a:extLst>
          </p:cNvPr>
          <p:cNvPicPr>
            <a:picLocks noChangeAspect="1"/>
          </p:cNvPicPr>
          <p:nvPr/>
        </p:nvPicPr>
        <p:blipFill>
          <a:blip r:embed="rId3"/>
          <a:stretch>
            <a:fillRect/>
          </a:stretch>
        </p:blipFill>
        <p:spPr>
          <a:xfrm>
            <a:off x="3939669" y="2591355"/>
            <a:ext cx="3599728" cy="2576325"/>
          </a:xfrm>
          <a:prstGeom prst="rect">
            <a:avLst/>
          </a:prstGeom>
        </p:spPr>
      </p:pic>
      <p:pic>
        <p:nvPicPr>
          <p:cNvPr id="6" name="Picture 5">
            <a:extLst>
              <a:ext uri="{FF2B5EF4-FFF2-40B4-BE49-F238E27FC236}">
                <a16:creationId xmlns:a16="http://schemas.microsoft.com/office/drawing/2014/main" id="{EDC1D833-52D9-4E2E-ECF6-50A4DB7B7E37}"/>
              </a:ext>
            </a:extLst>
          </p:cNvPr>
          <p:cNvPicPr>
            <a:picLocks noChangeAspect="1"/>
          </p:cNvPicPr>
          <p:nvPr/>
        </p:nvPicPr>
        <p:blipFill>
          <a:blip r:embed="rId4"/>
          <a:stretch>
            <a:fillRect/>
          </a:stretch>
        </p:blipFill>
        <p:spPr>
          <a:xfrm>
            <a:off x="7727668" y="2571053"/>
            <a:ext cx="3762135" cy="2653788"/>
          </a:xfrm>
          <a:prstGeom prst="rect">
            <a:avLst/>
          </a:prstGeom>
        </p:spPr>
      </p:pic>
    </p:spTree>
    <p:extLst>
      <p:ext uri="{BB962C8B-B14F-4D97-AF65-F5344CB8AC3E}">
        <p14:creationId xmlns:p14="http://schemas.microsoft.com/office/powerpoint/2010/main" val="2023933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3CC5-F235-2E7B-1325-77B859717015}"/>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Exploratory Visualizations(White wine):</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73CA449F-865E-046F-7352-744EB236F34A}"/>
              </a:ext>
            </a:extLst>
          </p:cNvPr>
          <p:cNvPicPr>
            <a:picLocks noGrp="1" noChangeAspect="1"/>
          </p:cNvPicPr>
          <p:nvPr>
            <p:ph idx="1"/>
          </p:nvPr>
        </p:nvPicPr>
        <p:blipFill>
          <a:blip r:embed="rId2"/>
          <a:stretch>
            <a:fillRect/>
          </a:stretch>
        </p:blipFill>
        <p:spPr>
          <a:xfrm>
            <a:off x="430925" y="2724894"/>
            <a:ext cx="3673168" cy="2571218"/>
          </a:xfrm>
          <a:prstGeom prst="rect">
            <a:avLst/>
          </a:prstGeom>
        </p:spPr>
      </p:pic>
      <p:pic>
        <p:nvPicPr>
          <p:cNvPr id="5" name="Picture 4">
            <a:extLst>
              <a:ext uri="{FF2B5EF4-FFF2-40B4-BE49-F238E27FC236}">
                <a16:creationId xmlns:a16="http://schemas.microsoft.com/office/drawing/2014/main" id="{3560EB4C-64E1-8D95-EEAC-52348AEA2C60}"/>
              </a:ext>
            </a:extLst>
          </p:cNvPr>
          <p:cNvPicPr>
            <a:picLocks noChangeAspect="1"/>
          </p:cNvPicPr>
          <p:nvPr/>
        </p:nvPicPr>
        <p:blipFill>
          <a:blip r:embed="rId3"/>
          <a:stretch>
            <a:fillRect/>
          </a:stretch>
        </p:blipFill>
        <p:spPr>
          <a:xfrm>
            <a:off x="4242151" y="2724894"/>
            <a:ext cx="3707697" cy="2571218"/>
          </a:xfrm>
          <a:prstGeom prst="rect">
            <a:avLst/>
          </a:prstGeom>
        </p:spPr>
      </p:pic>
      <p:pic>
        <p:nvPicPr>
          <p:cNvPr id="6" name="Picture 5">
            <a:extLst>
              <a:ext uri="{FF2B5EF4-FFF2-40B4-BE49-F238E27FC236}">
                <a16:creationId xmlns:a16="http://schemas.microsoft.com/office/drawing/2014/main" id="{8CEE7952-83B0-60B3-84F1-C2BC65205124}"/>
              </a:ext>
            </a:extLst>
          </p:cNvPr>
          <p:cNvPicPr>
            <a:picLocks noChangeAspect="1"/>
          </p:cNvPicPr>
          <p:nvPr/>
        </p:nvPicPr>
        <p:blipFill>
          <a:blip r:embed="rId4"/>
          <a:stretch>
            <a:fillRect/>
          </a:stretch>
        </p:blipFill>
        <p:spPr>
          <a:xfrm>
            <a:off x="8087906" y="2724894"/>
            <a:ext cx="3707697" cy="2612945"/>
          </a:xfrm>
          <a:prstGeom prst="rect">
            <a:avLst/>
          </a:prstGeom>
        </p:spPr>
      </p:pic>
    </p:spTree>
    <p:extLst>
      <p:ext uri="{BB962C8B-B14F-4D97-AF65-F5344CB8AC3E}">
        <p14:creationId xmlns:p14="http://schemas.microsoft.com/office/powerpoint/2010/main" val="1570969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5146-81C6-4774-32E8-6EF2EF7946AA}"/>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Research Questions:</a:t>
            </a:r>
          </a:p>
        </p:txBody>
      </p:sp>
      <p:sp>
        <p:nvSpPr>
          <p:cNvPr id="3" name="Content Placeholder 2">
            <a:extLst>
              <a:ext uri="{FF2B5EF4-FFF2-40B4-BE49-F238E27FC236}">
                <a16:creationId xmlns:a16="http://schemas.microsoft.com/office/drawing/2014/main" id="{F0D537BA-3611-3172-6766-D95BBC4A33DD}"/>
              </a:ext>
            </a:extLst>
          </p:cNvPr>
          <p:cNvSpPr>
            <a:spLocks noGrp="1"/>
          </p:cNvSpPr>
          <p:nvPr>
            <p:ph idx="1"/>
          </p:nvPr>
        </p:nvSpPr>
        <p:spPr>
          <a:xfrm>
            <a:off x="609600" y="1789387"/>
            <a:ext cx="10972800" cy="4525963"/>
          </a:xfrm>
        </p:spPr>
        <p:txBody>
          <a:bodyPr/>
          <a:lstStyle/>
          <a:p>
            <a:pPr>
              <a:lnSpc>
                <a:spcPct val="107000"/>
              </a:lnSpc>
              <a:spcBef>
                <a:spcPts val="0"/>
              </a:spcBef>
              <a:spcAft>
                <a:spcPts val="80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 are the predictors related to each other?</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one has more better-quality red or white?</a:t>
            </a:r>
            <a:r>
              <a:rPr lang="en-US" sz="2800" dirty="0">
                <a:effectLst/>
                <a:latin typeface="Times New Roman" panose="02020603050405020304" pitchFamily="18" charset="0"/>
                <a:cs typeface="Times New Roman" panose="02020603050405020304" pitchFamily="18" charset="0"/>
              </a:rPr>
              <a:t> </a:t>
            </a:r>
          </a:p>
          <a:p>
            <a:pPr marL="514350" indent="-514350">
              <a:buFont typeface="+mj-lt"/>
              <a:buAutoNum type="arabicPeriod"/>
            </a:pPr>
            <a:endParaRPr lang="en-US" sz="2800" dirty="0">
              <a:effectLst/>
              <a:latin typeface="Times New Roman" panose="02020603050405020304" pitchFamily="18" charset="0"/>
              <a:cs typeface="Times New Roman" panose="02020603050405020304" pitchFamily="18" charset="0"/>
            </a:endParaRPr>
          </a:p>
          <a:p>
            <a:pPr>
              <a:lnSpc>
                <a:spcPct val="107000"/>
              </a:lnSpc>
              <a:spcBef>
                <a:spcPts val="0"/>
              </a:spcBef>
              <a:spcAft>
                <a:spcPts val="80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What wine features are important to get a promising result?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Which regression method can give accurate results?</a:t>
            </a:r>
            <a:r>
              <a:rPr lang="en-US" sz="2800" dirty="0">
                <a:effectLst/>
                <a:latin typeface="Times New Roman" panose="02020603050405020304" pitchFamily="18" charset="0"/>
                <a:cs typeface="Times New Roman" panose="02020603050405020304" pitchFamily="18" charset="0"/>
              </a:rPr>
              <a:t> </a:t>
            </a:r>
          </a:p>
          <a:p>
            <a:pPr>
              <a:lnSpc>
                <a:spcPct val="107000"/>
              </a:lnSpc>
              <a:spcBef>
                <a:spcPts val="0"/>
              </a:spcBef>
              <a:spcAft>
                <a:spcPts val="800"/>
              </a:spcAft>
              <a:buFont typeface="+mj-lt"/>
              <a:buAutoNum type="arabicPeriod"/>
            </a:pPr>
            <a:endPar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what Ph the quality of red wine and white wine are similar?</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mj-lt"/>
              <a:buAutoNum type="arabicPeriod"/>
            </a:pPr>
            <a:r>
              <a:rPr lang="en-US"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Can a model be built that predicts quality of wine?</a:t>
            </a:r>
            <a:r>
              <a:rPr lang="en-US" sz="2800" dirty="0">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174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867DD-F22A-E840-B585-269D6C83B9A6}"/>
              </a:ext>
            </a:extLst>
          </p:cNvPr>
          <p:cNvSpPr>
            <a:spLocks noGrp="1"/>
          </p:cNvSpPr>
          <p:nvPr>
            <p:ph type="title"/>
          </p:nvPr>
        </p:nvSpPr>
        <p:spPr/>
        <p:txBody>
          <a:bodyPr/>
          <a:lstStyle/>
          <a:p>
            <a:pPr algn="l"/>
            <a:r>
              <a:rPr lang="en-US" dirty="0">
                <a:solidFill>
                  <a:schemeClr val="bg1"/>
                </a:solidFill>
                <a:latin typeface="Times New Roman" panose="02020603050405020304" pitchFamily="18" charset="0"/>
                <a:cs typeface="Times New Roman" panose="02020603050405020304" pitchFamily="18" charset="0"/>
              </a:rPr>
              <a:t>Data Analysis(Red wine):</a:t>
            </a:r>
          </a:p>
        </p:txBody>
      </p:sp>
      <p:pic>
        <p:nvPicPr>
          <p:cNvPr id="6" name="Content Placeholder 5">
            <a:extLst>
              <a:ext uri="{FF2B5EF4-FFF2-40B4-BE49-F238E27FC236}">
                <a16:creationId xmlns:a16="http://schemas.microsoft.com/office/drawing/2014/main" id="{60A95C8B-A2E3-2E1B-4299-E67370E5B117}"/>
              </a:ext>
            </a:extLst>
          </p:cNvPr>
          <p:cNvPicPr>
            <a:picLocks noGrp="1" noChangeAspect="1"/>
          </p:cNvPicPr>
          <p:nvPr>
            <p:ph idx="1"/>
          </p:nvPr>
        </p:nvPicPr>
        <p:blipFill>
          <a:blip r:embed="rId2"/>
          <a:stretch>
            <a:fillRect/>
          </a:stretch>
        </p:blipFill>
        <p:spPr>
          <a:xfrm>
            <a:off x="4477076" y="2756715"/>
            <a:ext cx="3657381" cy="2565247"/>
          </a:xfrm>
          <a:prstGeom prst="rect">
            <a:avLst/>
          </a:prstGeom>
        </p:spPr>
      </p:pic>
      <p:pic>
        <p:nvPicPr>
          <p:cNvPr id="7" name="Picture 6">
            <a:extLst>
              <a:ext uri="{FF2B5EF4-FFF2-40B4-BE49-F238E27FC236}">
                <a16:creationId xmlns:a16="http://schemas.microsoft.com/office/drawing/2014/main" id="{460BFF41-9565-DCAF-1451-4FD73A1E2C31}"/>
              </a:ext>
            </a:extLst>
          </p:cNvPr>
          <p:cNvPicPr>
            <a:picLocks noChangeAspect="1"/>
          </p:cNvPicPr>
          <p:nvPr/>
        </p:nvPicPr>
        <p:blipFill>
          <a:blip r:embed="rId3"/>
          <a:stretch>
            <a:fillRect/>
          </a:stretch>
        </p:blipFill>
        <p:spPr>
          <a:xfrm>
            <a:off x="505554" y="2756715"/>
            <a:ext cx="3719093" cy="2565247"/>
          </a:xfrm>
          <a:prstGeom prst="rect">
            <a:avLst/>
          </a:prstGeom>
        </p:spPr>
      </p:pic>
      <p:pic>
        <p:nvPicPr>
          <p:cNvPr id="8" name="Picture 7">
            <a:extLst>
              <a:ext uri="{FF2B5EF4-FFF2-40B4-BE49-F238E27FC236}">
                <a16:creationId xmlns:a16="http://schemas.microsoft.com/office/drawing/2014/main" id="{8BD8E571-9C9A-82E0-54D5-C7911E8B1774}"/>
              </a:ext>
            </a:extLst>
          </p:cNvPr>
          <p:cNvPicPr>
            <a:picLocks noChangeAspect="1"/>
          </p:cNvPicPr>
          <p:nvPr/>
        </p:nvPicPr>
        <p:blipFill>
          <a:blip r:embed="rId4"/>
          <a:stretch>
            <a:fillRect/>
          </a:stretch>
        </p:blipFill>
        <p:spPr>
          <a:xfrm>
            <a:off x="8134457" y="2756715"/>
            <a:ext cx="3656625" cy="2565247"/>
          </a:xfrm>
          <a:prstGeom prst="rect">
            <a:avLst/>
          </a:prstGeom>
        </p:spPr>
      </p:pic>
    </p:spTree>
    <p:extLst>
      <p:ext uri="{BB962C8B-B14F-4D97-AF65-F5344CB8AC3E}">
        <p14:creationId xmlns:p14="http://schemas.microsoft.com/office/powerpoint/2010/main" val="3851523379"/>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1925</Template>
  <TotalTime>125</TotalTime>
  <Words>789</Words>
  <Application>Microsoft Macintosh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Times New Roman</vt:lpstr>
      <vt:lpstr>Diseño predeterminado</vt:lpstr>
      <vt:lpstr>WINE-QUALITY</vt:lpstr>
      <vt:lpstr>PowerPoint Presentation</vt:lpstr>
      <vt:lpstr>Data Description:</vt:lpstr>
      <vt:lpstr>PowerPoint Presentation</vt:lpstr>
      <vt:lpstr>Data Cleaning:</vt:lpstr>
      <vt:lpstr>Exploratory Visualizations(Red wine):</vt:lpstr>
      <vt:lpstr>Exploratory Visualizations(White wine):</vt:lpstr>
      <vt:lpstr>Research Questions:</vt:lpstr>
      <vt:lpstr>Data Analysis(Red wine):</vt:lpstr>
      <vt:lpstr>Linear regression of Red wine</vt:lpstr>
      <vt:lpstr>PowerPoint Presentation</vt:lpstr>
      <vt:lpstr>Linear regression of White wine</vt:lpstr>
      <vt:lpstr>Comparing two types of wine</vt:lpstr>
      <vt:lpstr>Correlation Matrix(Red wine)</vt:lpstr>
      <vt:lpstr>PowerPoint Presentation</vt:lpstr>
      <vt:lpstr>Linear regression</vt:lpstr>
      <vt:lpstr>Lasso regression</vt:lpstr>
      <vt:lpstr>Random forest</vt:lpstr>
      <vt:lpstr>Regression models for Red wine</vt:lpstr>
      <vt:lpstr>Regression models for White wine</vt:lpstr>
      <vt:lpstr>Clustering (Red wine)</vt:lpstr>
      <vt:lpstr>PowerPoint Presentation</vt:lpstr>
      <vt:lpstr>PowerPoint Presentation</vt:lpstr>
      <vt:lpstr>PowerPoint Presentation</vt:lpstr>
      <vt:lpstr>Clustering(White wine)</vt:lpstr>
      <vt:lpstr>PowerPoint Presentation</vt:lpstr>
      <vt:lpstr>PowerPoint Presentation</vt:lpstr>
      <vt:lpstr>PowerPoint Presentation</vt:lpstr>
      <vt:lpstr>Results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WINE-QUALITY</dc:title>
  <dc:creator>Pravallika Avula</dc:creator>
  <cp:lastModifiedBy>Pravallika Avula</cp:lastModifiedBy>
  <cp:revision>27</cp:revision>
  <dcterms:created xsi:type="dcterms:W3CDTF">2022-12-01T08:43:25Z</dcterms:created>
  <dcterms:modified xsi:type="dcterms:W3CDTF">2022-12-01T10:50:03Z</dcterms:modified>
</cp:coreProperties>
</file>